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2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7" r:id="rId2"/>
    <p:sldId id="1390" r:id="rId3"/>
    <p:sldId id="1946" r:id="rId4"/>
    <p:sldId id="1574" r:id="rId5"/>
    <p:sldId id="1590" r:id="rId6"/>
    <p:sldId id="258" r:id="rId7"/>
    <p:sldId id="1961" r:id="rId8"/>
    <p:sldId id="1935" r:id="rId9"/>
    <p:sldId id="1936" r:id="rId10"/>
    <p:sldId id="1937" r:id="rId11"/>
    <p:sldId id="470" r:id="rId12"/>
    <p:sldId id="1933" r:id="rId13"/>
    <p:sldId id="1934" r:id="rId14"/>
    <p:sldId id="1927" r:id="rId15"/>
    <p:sldId id="1938" r:id="rId16"/>
    <p:sldId id="1947" r:id="rId17"/>
    <p:sldId id="1948" r:id="rId18"/>
    <p:sldId id="1949" r:id="rId19"/>
    <p:sldId id="1950" r:id="rId20"/>
    <p:sldId id="1951" r:id="rId21"/>
    <p:sldId id="1952" r:id="rId22"/>
    <p:sldId id="1953" r:id="rId23"/>
    <p:sldId id="1954" r:id="rId24"/>
    <p:sldId id="1955" r:id="rId25"/>
    <p:sldId id="1956" r:id="rId26"/>
    <p:sldId id="1957" r:id="rId27"/>
    <p:sldId id="1958" r:id="rId28"/>
    <p:sldId id="1959" r:id="rId29"/>
    <p:sldId id="1960" r:id="rId30"/>
    <p:sldId id="1345" r:id="rId31"/>
    <p:sldId id="334" r:id="rId32"/>
    <p:sldId id="1278" r:id="rId33"/>
    <p:sldId id="1303" r:id="rId34"/>
    <p:sldId id="1940" r:id="rId35"/>
    <p:sldId id="1972" r:id="rId36"/>
    <p:sldId id="1941" r:id="rId37"/>
    <p:sldId id="1973" r:id="rId38"/>
    <p:sldId id="1944" r:id="rId39"/>
    <p:sldId id="639" r:id="rId40"/>
    <p:sldId id="1942" r:id="rId41"/>
    <p:sldId id="1943" r:id="rId42"/>
    <p:sldId id="2028" r:id="rId43"/>
    <p:sldId id="2027" r:id="rId44"/>
    <p:sldId id="1966" r:id="rId45"/>
    <p:sldId id="1967" r:id="rId46"/>
    <p:sldId id="1968" r:id="rId47"/>
    <p:sldId id="1969" r:id="rId48"/>
    <p:sldId id="1970" r:id="rId49"/>
    <p:sldId id="1971" r:id="rId50"/>
    <p:sldId id="1945" r:id="rId51"/>
    <p:sldId id="1962" r:id="rId52"/>
    <p:sldId id="1963" r:id="rId53"/>
    <p:sldId id="1964" r:id="rId54"/>
    <p:sldId id="1965" r:id="rId55"/>
    <p:sldId id="330" r:id="rId56"/>
    <p:sldId id="1157" r:id="rId57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genda-Expectations-Outcomes" id="{D25E6146-5831-47A5-9B7D-BE3ED18665D6}">
          <p14:sldIdLst>
            <p14:sldId id="257"/>
            <p14:sldId id="1390"/>
            <p14:sldId id="1946"/>
            <p14:sldId id="1574"/>
            <p14:sldId id="1590"/>
            <p14:sldId id="258"/>
          </p14:sldIdLst>
        </p14:section>
        <p14:section name="Greetings at the Door" id="{275D4814-55E3-4315-8165-DB747693E07E}">
          <p14:sldIdLst>
            <p14:sldId id="1961"/>
            <p14:sldId id="1935"/>
            <p14:sldId id="1936"/>
            <p14:sldId id="1937"/>
          </p14:sldIdLst>
        </p14:section>
        <p14:section name="MH &amp; PTR" id="{DEB31ED6-8675-48F7-AD37-1D8B4DDC21B0}">
          <p14:sldIdLst>
            <p14:sldId id="470"/>
            <p14:sldId id="1933"/>
            <p14:sldId id="1934"/>
            <p14:sldId id="1927"/>
            <p14:sldId id="1938"/>
          </p14:sldIdLst>
        </p14:section>
        <p14:section name="Individualizng PCBS - Routine based Support Guide" id="{1F95AD32-DF94-41C8-B789-61FEFA4BBB5E}">
          <p14:sldIdLst>
            <p14:sldId id="1947"/>
            <p14:sldId id="1948"/>
            <p14:sldId id="1949"/>
            <p14:sldId id="1950"/>
            <p14:sldId id="1951"/>
            <p14:sldId id="1952"/>
            <p14:sldId id="1953"/>
            <p14:sldId id="1954"/>
            <p14:sldId id="1955"/>
            <p14:sldId id="1956"/>
            <p14:sldId id="1957"/>
            <p14:sldId id="1958"/>
            <p14:sldId id="1959"/>
            <p14:sldId id="1960"/>
          </p14:sldIdLst>
        </p14:section>
        <p14:section name="Individualizing PBCS - Keep it Simple" id="{07C60F2E-2088-4576-B13C-12B501DCBA34}">
          <p14:sldIdLst>
            <p14:sldId id="1345"/>
            <p14:sldId id="334"/>
            <p14:sldId id="1278"/>
            <p14:sldId id="1303"/>
            <p14:sldId id="1940"/>
            <p14:sldId id="1972"/>
            <p14:sldId id="1941"/>
            <p14:sldId id="1973"/>
            <p14:sldId id="1944"/>
          </p14:sldIdLst>
        </p14:section>
        <p14:section name="Data Collection DBDM" id="{36FA1884-E70B-4227-B3F8-A712848B2AAF}">
          <p14:sldIdLst>
            <p14:sldId id="639"/>
            <p14:sldId id="1942"/>
            <p14:sldId id="1943"/>
            <p14:sldId id="2028"/>
            <p14:sldId id="2027"/>
            <p14:sldId id="1966"/>
            <p14:sldId id="1967"/>
            <p14:sldId id="1968"/>
            <p14:sldId id="1969"/>
            <p14:sldId id="1970"/>
            <p14:sldId id="1971"/>
            <p14:sldId id="1945"/>
            <p14:sldId id="1962"/>
            <p14:sldId id="1963"/>
            <p14:sldId id="1964"/>
            <p14:sldId id="1965"/>
            <p14:sldId id="330"/>
            <p14:sldId id="115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6" autoAdjust="0"/>
    <p:restoredTop sz="81420" autoAdjust="0"/>
  </p:normalViewPr>
  <p:slideViewPr>
    <p:cSldViewPr snapToGrid="0">
      <p:cViewPr varScale="1">
        <p:scale>
          <a:sx n="83" d="100"/>
          <a:sy n="83" d="100"/>
        </p:scale>
        <p:origin x="15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9" d="100"/>
          <a:sy n="69" d="100"/>
        </p:scale>
        <p:origin x="278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2A6E57-5D65-4276-A591-E546F2D27CF8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DE86F9DF-125A-4F3C-8AD9-A3E0F4B53B1C}">
      <dgm:prSet phldrT="[Text]"/>
      <dgm:spPr>
        <a:solidFill>
          <a:schemeClr val="accent5">
            <a:alpha val="50000"/>
          </a:schemeClr>
        </a:solidFill>
      </dgm:spPr>
      <dgm:t>
        <a:bodyPr/>
        <a:lstStyle/>
        <a:p>
          <a:pPr algn="ctr"/>
          <a:endParaRPr lang="en-US" dirty="0"/>
        </a:p>
        <a:p>
          <a:pPr algn="ctr"/>
          <a:r>
            <a:rPr lang="en-US" b="1" dirty="0"/>
            <a:t>Outcome</a:t>
          </a:r>
        </a:p>
        <a:p>
          <a:pPr algn="ctr"/>
          <a:endParaRPr lang="en-US" dirty="0"/>
        </a:p>
      </dgm:t>
    </dgm:pt>
    <dgm:pt modelId="{B938294B-A34A-496F-BEB5-DE152D1D4660}" type="sibTrans" cxnId="{F0561B13-D36B-42D4-BBB1-053EB08BDC0F}">
      <dgm:prSet/>
      <dgm:spPr/>
      <dgm:t>
        <a:bodyPr/>
        <a:lstStyle/>
        <a:p>
          <a:pPr algn="ctr"/>
          <a:endParaRPr lang="en-US"/>
        </a:p>
      </dgm:t>
    </dgm:pt>
    <dgm:pt modelId="{A1239EB8-A859-48F6-B0AB-2EF894E2F730}" type="parTrans" cxnId="{F0561B13-D36B-42D4-BBB1-053EB08BDC0F}">
      <dgm:prSet/>
      <dgm:spPr/>
      <dgm:t>
        <a:bodyPr/>
        <a:lstStyle/>
        <a:p>
          <a:pPr algn="ctr"/>
          <a:endParaRPr lang="en-US"/>
        </a:p>
      </dgm:t>
    </dgm:pt>
    <dgm:pt modelId="{A03F29BF-1B3A-44B9-A12D-480287F5917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pPr algn="ctr"/>
          <a:r>
            <a:rPr lang="en-US" b="1" dirty="0"/>
            <a:t>Fidelity</a:t>
          </a:r>
        </a:p>
      </dgm:t>
    </dgm:pt>
    <dgm:pt modelId="{3E77BA01-14B5-4FF4-98DF-58A5E9C93A43}" type="sibTrans" cxnId="{A6AF1AB2-45DD-4BC1-8D27-03DD2FFB00C4}">
      <dgm:prSet/>
      <dgm:spPr/>
      <dgm:t>
        <a:bodyPr/>
        <a:lstStyle/>
        <a:p>
          <a:pPr algn="ctr"/>
          <a:endParaRPr lang="en-US"/>
        </a:p>
      </dgm:t>
    </dgm:pt>
    <dgm:pt modelId="{B233BDF9-5405-4DCA-BEA1-FB854A105BFC}" type="parTrans" cxnId="{A6AF1AB2-45DD-4BC1-8D27-03DD2FFB00C4}">
      <dgm:prSet/>
      <dgm:spPr/>
      <dgm:t>
        <a:bodyPr/>
        <a:lstStyle/>
        <a:p>
          <a:pPr algn="ctr"/>
          <a:endParaRPr lang="en-US"/>
        </a:p>
      </dgm:t>
    </dgm:pt>
    <dgm:pt modelId="{C8B9C252-3DA6-4416-937E-48C3F595AA87}" type="pres">
      <dgm:prSet presAssocID="{F22A6E57-5D65-4276-A591-E546F2D27CF8}" presName="compositeShape" presStyleCnt="0">
        <dgm:presLayoutVars>
          <dgm:chMax val="7"/>
          <dgm:dir/>
          <dgm:resizeHandles val="exact"/>
        </dgm:presLayoutVars>
      </dgm:prSet>
      <dgm:spPr/>
    </dgm:pt>
    <dgm:pt modelId="{B6A209A2-FEEF-4CA2-BCAE-09C92308FA96}" type="pres">
      <dgm:prSet presAssocID="{DE86F9DF-125A-4F3C-8AD9-A3E0F4B53B1C}" presName="circ1" presStyleLbl="vennNode1" presStyleIdx="0" presStyleCnt="2"/>
      <dgm:spPr/>
    </dgm:pt>
    <dgm:pt modelId="{0E43F4D0-C0F5-4F63-BCB9-F80B1959093B}" type="pres">
      <dgm:prSet presAssocID="{DE86F9DF-125A-4F3C-8AD9-A3E0F4B53B1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0B36CB5-A48D-4699-9B3C-67F24944AB64}" type="pres">
      <dgm:prSet presAssocID="{A03F29BF-1B3A-44B9-A12D-480287F59172}" presName="circ2" presStyleLbl="vennNode1" presStyleIdx="1" presStyleCnt="2" custLinFactNeighborX="-817" custLinFactNeighborY="-2304"/>
      <dgm:spPr/>
    </dgm:pt>
    <dgm:pt modelId="{5C0E1946-75AE-4720-8ED5-8085E8BAE677}" type="pres">
      <dgm:prSet presAssocID="{A03F29BF-1B3A-44B9-A12D-480287F5917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0561B13-D36B-42D4-BBB1-053EB08BDC0F}" srcId="{F22A6E57-5D65-4276-A591-E546F2D27CF8}" destId="{DE86F9DF-125A-4F3C-8AD9-A3E0F4B53B1C}" srcOrd="0" destOrd="0" parTransId="{A1239EB8-A859-48F6-B0AB-2EF894E2F730}" sibTransId="{B938294B-A34A-496F-BEB5-DE152D1D4660}"/>
    <dgm:cxn modelId="{85BB7A2B-D80A-411E-BAD8-ADF8389C7E69}" type="presOf" srcId="{DE86F9DF-125A-4F3C-8AD9-A3E0F4B53B1C}" destId="{B6A209A2-FEEF-4CA2-BCAE-09C92308FA96}" srcOrd="0" destOrd="0" presId="urn:microsoft.com/office/officeart/2005/8/layout/venn1"/>
    <dgm:cxn modelId="{A121B1A4-DA35-4651-A632-80CF6950A4EB}" type="presOf" srcId="{F22A6E57-5D65-4276-A591-E546F2D27CF8}" destId="{C8B9C252-3DA6-4416-937E-48C3F595AA87}" srcOrd="0" destOrd="0" presId="urn:microsoft.com/office/officeart/2005/8/layout/venn1"/>
    <dgm:cxn modelId="{4EDA7DB0-F577-4045-A0C7-29F6493D2FA2}" type="presOf" srcId="{A03F29BF-1B3A-44B9-A12D-480287F59172}" destId="{C0B36CB5-A48D-4699-9B3C-67F24944AB64}" srcOrd="0" destOrd="0" presId="urn:microsoft.com/office/officeart/2005/8/layout/venn1"/>
    <dgm:cxn modelId="{A6AF1AB2-45DD-4BC1-8D27-03DD2FFB00C4}" srcId="{F22A6E57-5D65-4276-A591-E546F2D27CF8}" destId="{A03F29BF-1B3A-44B9-A12D-480287F59172}" srcOrd="1" destOrd="0" parTransId="{B233BDF9-5405-4DCA-BEA1-FB854A105BFC}" sibTransId="{3E77BA01-14B5-4FF4-98DF-58A5E9C93A43}"/>
    <dgm:cxn modelId="{ECD5A9C8-4DB4-472D-AD91-5AEC22441695}" type="presOf" srcId="{A03F29BF-1B3A-44B9-A12D-480287F59172}" destId="{5C0E1946-75AE-4720-8ED5-8085E8BAE677}" srcOrd="1" destOrd="0" presId="urn:microsoft.com/office/officeart/2005/8/layout/venn1"/>
    <dgm:cxn modelId="{C90A1EDA-9D8E-470F-B801-3448D22C34B6}" type="presOf" srcId="{DE86F9DF-125A-4F3C-8AD9-A3E0F4B53B1C}" destId="{0E43F4D0-C0F5-4F63-BCB9-F80B1959093B}" srcOrd="1" destOrd="0" presId="urn:microsoft.com/office/officeart/2005/8/layout/venn1"/>
    <dgm:cxn modelId="{82B4A536-FB96-4504-92EB-3E9834287C4D}" type="presParOf" srcId="{C8B9C252-3DA6-4416-937E-48C3F595AA87}" destId="{B6A209A2-FEEF-4CA2-BCAE-09C92308FA96}" srcOrd="0" destOrd="0" presId="urn:microsoft.com/office/officeart/2005/8/layout/venn1"/>
    <dgm:cxn modelId="{E755CBE9-1102-4706-B58F-39B59B25EC75}" type="presParOf" srcId="{C8B9C252-3DA6-4416-937E-48C3F595AA87}" destId="{0E43F4D0-C0F5-4F63-BCB9-F80B1959093B}" srcOrd="1" destOrd="0" presId="urn:microsoft.com/office/officeart/2005/8/layout/venn1"/>
    <dgm:cxn modelId="{8ADD1FCC-BABC-4933-B119-B136FF7C9C77}" type="presParOf" srcId="{C8B9C252-3DA6-4416-937E-48C3F595AA87}" destId="{C0B36CB5-A48D-4699-9B3C-67F24944AB64}" srcOrd="2" destOrd="0" presId="urn:microsoft.com/office/officeart/2005/8/layout/venn1"/>
    <dgm:cxn modelId="{83412DA8-C4D4-4757-8FEA-D38D9E77DBEB}" type="presParOf" srcId="{C8B9C252-3DA6-4416-937E-48C3F595AA87}" destId="{5C0E1946-75AE-4720-8ED5-8085E8BAE677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209A2-FEEF-4CA2-BCAE-09C92308FA96}">
      <dsp:nvSpPr>
        <dsp:cNvPr id="0" name=""/>
        <dsp:cNvSpPr/>
      </dsp:nvSpPr>
      <dsp:spPr>
        <a:xfrm>
          <a:off x="1211157" y="15406"/>
          <a:ext cx="5633386" cy="5633386"/>
        </a:xfrm>
        <a:prstGeom prst="ellipse">
          <a:avLst/>
        </a:prstGeom>
        <a:solidFill>
          <a:schemeClr val="accent5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 dirty="0"/>
        </a:p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dirty="0"/>
            <a:t>Outcome</a:t>
          </a:r>
        </a:p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 dirty="0"/>
        </a:p>
      </dsp:txBody>
      <dsp:txXfrm>
        <a:off x="1997801" y="679704"/>
        <a:ext cx="3248078" cy="4304792"/>
      </dsp:txXfrm>
    </dsp:sp>
    <dsp:sp modelId="{C0B36CB5-A48D-4699-9B3C-67F24944AB64}">
      <dsp:nvSpPr>
        <dsp:cNvPr id="0" name=""/>
        <dsp:cNvSpPr/>
      </dsp:nvSpPr>
      <dsp:spPr>
        <a:xfrm>
          <a:off x="5225231" y="0"/>
          <a:ext cx="5633386" cy="5633386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dirty="0"/>
            <a:t>Fidelity</a:t>
          </a:r>
        </a:p>
      </dsp:txBody>
      <dsp:txXfrm>
        <a:off x="6823894" y="664297"/>
        <a:ext cx="3248078" cy="4304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en-US" smtClean="0"/>
              <a:t>6/18/2019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en-US" smtClean="0"/>
              <a:t>6/18/2019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Barb:   show toolkit and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04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592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67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92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42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31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00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66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22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5000" y="1163638"/>
            <a:ext cx="5588000" cy="3143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46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15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C794B-5300-4930-AB02-4143F95E0F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31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C794B-5300-4930-AB02-4143F95E0F9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19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Remember</a:t>
            </a:r>
            <a:r>
              <a:rPr lang="en-US" sz="1200" baseline="0" dirty="0"/>
              <a:t> that we always want to look at the fidelity of our systems and practices as well as the impact on student behavior or performance.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3B61F-3AFE-4914-9359-773B1C0A2C8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721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77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13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3BF77AA-CC53-4851-8D2B-9E934CDA5A7D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3052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0378-A5E3-4A7B-9E14-B56C90CCC6C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90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96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6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332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9FB9A-7247-4473-92FA-B887E4CF06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53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98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692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Barb:   show toolkit and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3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6/18/2019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6/18/2019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6/18/2019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6/18/2019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12139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6/18/2019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6/18/2019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6/18/2019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6/18/2019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6/18/2019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6/18/2019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79A3335-6331-4872-A8B7-ECD55539F4D0}" type="datetimeFigureOut">
              <a:rPr lang="en-US" smtClean="0"/>
              <a:pPr/>
              <a:t>6/18/2019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ly1ilgc0jm9wlmd/morning%20routines%207415%20%282016_12_03%2020_01_07%20UTC%29.mov?dl=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ron_gutman_the_hidden_power_of_smiling?language=e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876" y="4754788"/>
            <a:ext cx="6072350" cy="1600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tx2"/>
                </a:solidFill>
              </a:rPr>
              <a:t>Summer Academy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tx2"/>
                </a:solidFill>
              </a:rPr>
              <a:t>Day 3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43336F5-308C-4B65-8DBD-0951159168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194" r="22194"/>
          <a:stretch>
            <a:fillRect/>
          </a:stretch>
        </p:blipFill>
        <p:spPr/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7D38ACE7-CDED-4DA2-A259-178C358E5398}"/>
              </a:ext>
            </a:extLst>
          </p:cNvPr>
          <p:cNvSpPr txBox="1"/>
          <p:nvPr/>
        </p:nvSpPr>
        <p:spPr>
          <a:xfrm>
            <a:off x="7783943" y="-48505"/>
            <a:ext cx="7337425" cy="560339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0" b="1" spc="5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8000" spc="50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E7E6E6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ositive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0" b="1" spc="5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8000" spc="50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E7E6E6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lassroom</a:t>
            </a:r>
            <a:r>
              <a:rPr lang="en-US" sz="8000" b="1" spc="50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E7E6E6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0" b="1" spc="5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8000" spc="50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E7E6E6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ehavioral</a:t>
            </a:r>
            <a:r>
              <a:rPr lang="en-US" sz="8000" b="1" spc="50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E7E6E6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0" b="1" spc="5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8000" spc="50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E7E6E6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upports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258E4B-7A65-4A87-8733-8A721783E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5999644" cy="48002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2EA1D2-1343-42D6-8D45-FD3B41CFF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264" y="5940650"/>
            <a:ext cx="2748698" cy="5940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074E0C-065C-445D-A729-08AE12D2AD23}"/>
              </a:ext>
            </a:extLst>
          </p:cNvPr>
          <p:cNvSpPr/>
          <p:nvPr/>
        </p:nvSpPr>
        <p:spPr>
          <a:xfrm>
            <a:off x="8293918" y="6459799"/>
            <a:ext cx="21980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www.pbiscaltac.org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39ED8A-065B-40C1-9748-0B31E770E9A9}"/>
              </a:ext>
            </a:extLst>
          </p:cNvPr>
          <p:cNvSpPr/>
          <p:nvPr/>
        </p:nvSpPr>
        <p:spPr>
          <a:xfrm>
            <a:off x="1851678" y="306726"/>
            <a:ext cx="3925313" cy="161582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Supporting &amp;</a:t>
            </a:r>
          </a:p>
          <a:p>
            <a:pPr algn="ctr"/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Responding to Behavior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D6C5B6-5B6F-4C5A-8F2E-9844AD741CAC}"/>
              </a:ext>
            </a:extLst>
          </p:cNvPr>
          <p:cNvSpPr/>
          <p:nvPr/>
        </p:nvSpPr>
        <p:spPr>
          <a:xfrm>
            <a:off x="1851677" y="2901459"/>
            <a:ext cx="4029980" cy="138499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Evidence-based Strategies for Classroom Teachers</a:t>
            </a:r>
          </a:p>
        </p:txBody>
      </p:sp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coffee break smiling slide">
            <a:extLst>
              <a:ext uri="{FF2B5EF4-FFF2-40B4-BE49-F238E27FC236}">
                <a16:creationId xmlns:a16="http://schemas.microsoft.com/office/drawing/2014/main" id="{89EEDFED-0471-458B-AA73-3F17BA53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34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6226B1-500E-4E36-B2D4-B62B9C4B2CE8}"/>
              </a:ext>
            </a:extLst>
          </p:cNvPr>
          <p:cNvSpPr/>
          <p:nvPr/>
        </p:nvSpPr>
        <p:spPr>
          <a:xfrm rot="16200000">
            <a:off x="8415761" y="2832379"/>
            <a:ext cx="5631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Please be back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352322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68AD-0F7A-4E18-BEF2-062815C0C8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1766" y="601675"/>
            <a:ext cx="9632950" cy="706437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Behavioral Science</a:t>
            </a:r>
          </a:p>
        </p:txBody>
      </p:sp>
      <p:pic>
        <p:nvPicPr>
          <p:cNvPr id="6" name="Picture 5" descr="http://www.proverbs66.com/wp-content/uploads/how-to-speak-abc.-e1322005660329.jpg">
            <a:extLst>
              <a:ext uri="{FF2B5EF4-FFF2-40B4-BE49-F238E27FC236}">
                <a16:creationId xmlns:a16="http://schemas.microsoft.com/office/drawing/2014/main" id="{1E4A96FD-ED93-43F2-AEDA-4C00C1694C1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57" y="34504"/>
            <a:ext cx="1717887" cy="1180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621247A-A381-4BD0-961F-2CA5C7F62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94517"/>
              </p:ext>
            </p:extLst>
          </p:nvPr>
        </p:nvGraphicFramePr>
        <p:xfrm>
          <a:off x="827072" y="1361005"/>
          <a:ext cx="10231992" cy="5189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10664">
                  <a:extLst>
                    <a:ext uri="{9D8B030D-6E8A-4147-A177-3AD203B41FA5}">
                      <a16:colId xmlns:a16="http://schemas.microsoft.com/office/drawing/2014/main" val="3083592789"/>
                    </a:ext>
                  </a:extLst>
                </a:gridCol>
                <a:gridCol w="3410664">
                  <a:extLst>
                    <a:ext uri="{9D8B030D-6E8A-4147-A177-3AD203B41FA5}">
                      <a16:colId xmlns:a16="http://schemas.microsoft.com/office/drawing/2014/main" val="2226976623"/>
                    </a:ext>
                  </a:extLst>
                </a:gridCol>
                <a:gridCol w="3410664">
                  <a:extLst>
                    <a:ext uri="{9D8B030D-6E8A-4147-A177-3AD203B41FA5}">
                      <a16:colId xmlns:a16="http://schemas.microsoft.com/office/drawing/2014/main" val="3638580000"/>
                    </a:ext>
                  </a:extLst>
                </a:gridCol>
              </a:tblGrid>
              <a:tr h="150962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/>
                        <a:t>ANTECEDENTS</a:t>
                      </a:r>
                    </a:p>
                    <a:p>
                      <a:pPr algn="ctr"/>
                      <a:r>
                        <a:rPr lang="en-US" sz="3000" b="1" dirty="0"/>
                        <a:t>“Prevent”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</a:rPr>
                        <a:t>BEHAVIOR</a:t>
                      </a:r>
                    </a:p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</a:rPr>
                        <a:t>“Teach”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/>
                        <a:t>CONSEQUENCE</a:t>
                      </a:r>
                    </a:p>
                    <a:p>
                      <a:pPr algn="ctr"/>
                      <a:r>
                        <a:rPr lang="en-US" sz="3000" b="1" dirty="0"/>
                        <a:t>“Reinforce”</a:t>
                      </a:r>
                    </a:p>
                    <a:p>
                      <a:pPr algn="ctr"/>
                      <a:r>
                        <a:rPr lang="en-US" sz="3000" b="1" dirty="0"/>
                        <a:t>“Respond”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061715"/>
                  </a:ext>
                </a:extLst>
              </a:tr>
              <a:tr h="367970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entury Gothic" panose="020B0502020202020204" pitchFamily="34" charset="0"/>
                        </a:rPr>
                        <a:t>Design</a:t>
                      </a: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 supportive environments using antecedent strategies promoting a </a:t>
                      </a:r>
                      <a:r>
                        <a:rPr lang="en-US" sz="2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positive</a:t>
                      </a: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 and safe school  climate.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entury Gothic" panose="020B0502020202020204" pitchFamily="34" charset="0"/>
                        </a:rPr>
                        <a:t>Teach</a:t>
                      </a: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 positive expectations, self-management and social appropriate peer interactions supporting a </a:t>
                      </a:r>
                      <a:r>
                        <a:rPr lang="en-US" sz="2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positive</a:t>
                      </a: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 and safe school climate for ALL students.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entury Gothic" panose="020B0502020202020204" pitchFamily="34" charset="0"/>
                        </a:rPr>
                        <a:t>Provide</a:t>
                      </a: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 specific performance feedback and a continuum of </a:t>
                      </a:r>
                      <a:r>
                        <a:rPr lang="en-US" sz="2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positive</a:t>
                      </a: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 reinforcement intrinsically motivating ALL students to engage in socially appropriate behaviors.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249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4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048A95-6280-49BD-967E-28E7B12A6CBC}"/>
              </a:ext>
            </a:extLst>
          </p:cNvPr>
          <p:cNvSpPr/>
          <p:nvPr/>
        </p:nvSpPr>
        <p:spPr>
          <a:xfrm>
            <a:off x="0" y="-293416"/>
            <a:ext cx="12192000" cy="193899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pitchFamily="82" charset="0"/>
              </a:rPr>
              <a:t>Mental Health Disorders </a:t>
            </a:r>
          </a:p>
          <a:p>
            <a:pPr algn="ctr"/>
            <a:r>
              <a:rPr lang="en-US" sz="5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pitchFamily="82" charset="0"/>
              </a:rPr>
              <a:t>Instructional Strategies &amp; Classroom Considerations</a:t>
            </a:r>
            <a:endParaRPr lang="en-US" sz="5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Gabriola" panose="04040605051002020D02" pitchFamily="82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23F760-A3F2-4A7D-B009-37CB681AA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187003"/>
              </p:ext>
            </p:extLst>
          </p:nvPr>
        </p:nvGraphicFramePr>
        <p:xfrm>
          <a:off x="0" y="1606163"/>
          <a:ext cx="12192000" cy="517154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433773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1855796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9863478"/>
                    </a:ext>
                  </a:extLst>
                </a:gridCol>
              </a:tblGrid>
              <a:tr h="208381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Gabriola" panose="04040605051002020D02" pitchFamily="82" charset="0"/>
                        </a:rPr>
                        <a:t>Prevent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Gabriola" panose="04040605051002020D02" pitchFamily="82" charset="0"/>
                        </a:rPr>
                        <a:t>Teach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Gabriola" panose="04040605051002020D02" pitchFamily="82" charset="0"/>
                        </a:rPr>
                        <a:t>Reinforce/</a:t>
                      </a:r>
                    </a:p>
                    <a:p>
                      <a:pPr algn="ctr"/>
                      <a:r>
                        <a:rPr lang="en-US" sz="6000" dirty="0">
                          <a:latin typeface="Gabriola" panose="04040605051002020D02" pitchFamily="82" charset="0"/>
                        </a:rPr>
                        <a:t>Respond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683648"/>
                  </a:ext>
                </a:extLst>
              </a:tr>
              <a:tr h="30877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84877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5F9382C-0D43-4479-A967-914854D48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999" y="2702866"/>
            <a:ext cx="6244770" cy="387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048A95-6280-49BD-967E-28E7B12A6CBC}"/>
              </a:ext>
            </a:extLst>
          </p:cNvPr>
          <p:cNvSpPr/>
          <p:nvPr/>
        </p:nvSpPr>
        <p:spPr>
          <a:xfrm>
            <a:off x="0" y="-293416"/>
            <a:ext cx="12192000" cy="193899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pitchFamily="82" charset="0"/>
              </a:rPr>
              <a:t>Mental Health Disorders </a:t>
            </a:r>
          </a:p>
          <a:p>
            <a:pPr algn="ctr"/>
            <a:r>
              <a:rPr lang="en-US" sz="5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abriola" panose="04040605051002020D02" pitchFamily="82" charset="0"/>
              </a:rPr>
              <a:t>Instructional Strategies &amp; Classroom Considerations</a:t>
            </a:r>
            <a:endParaRPr lang="en-US" sz="5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Gabriola" panose="04040605051002020D02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53B1B-1FFE-4847-A9B6-03A01FEDB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5676"/>
            <a:ext cx="12192000" cy="5172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930F3-9E81-45DF-AD13-EC894FEA5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83269"/>
            <a:ext cx="4308365" cy="348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618EA4-7926-4A3F-8A70-B2DC5F8D3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337" y="0"/>
            <a:ext cx="940698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6C8A09-C73A-49BB-B8C1-546D7A08BE2F}"/>
              </a:ext>
            </a:extLst>
          </p:cNvPr>
          <p:cNvSpPr/>
          <p:nvPr/>
        </p:nvSpPr>
        <p:spPr>
          <a:xfrm>
            <a:off x="2707804" y="1020588"/>
            <a:ext cx="289068" cy="171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BC578D-FBB6-487F-8BF4-C362C4695AE8}"/>
              </a:ext>
            </a:extLst>
          </p:cNvPr>
          <p:cNvSpPr/>
          <p:nvPr/>
        </p:nvSpPr>
        <p:spPr>
          <a:xfrm>
            <a:off x="3953675" y="1033315"/>
            <a:ext cx="649793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dirty="0">
                <a:ln w="0"/>
                <a:solidFill>
                  <a:srgbClr val="000000"/>
                </a:solidFill>
              </a:rPr>
              <a:t>what</a:t>
            </a:r>
            <a:endParaRPr lang="en-US" sz="1000" b="0" cap="none" spc="0" dirty="0">
              <a:ln w="0"/>
              <a:solidFill>
                <a:srgbClr val="000000"/>
              </a:solidFill>
            </a:endParaRPr>
          </a:p>
        </p:txBody>
      </p:sp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E60A1464-C818-483E-8F4F-4396B7D10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9536"/>
            <a:ext cx="2956405" cy="21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miling school lunch">
            <a:extLst>
              <a:ext uri="{FF2B5EF4-FFF2-40B4-BE49-F238E27FC236}">
                <a16:creationId xmlns:a16="http://schemas.microsoft.com/office/drawing/2014/main" id="{D3350937-6FB5-4AFC-A298-78DDC8780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7274943" cy="78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D06EED-7E3E-45CC-B2B0-AA1D6C34283A}"/>
              </a:ext>
            </a:extLst>
          </p:cNvPr>
          <p:cNvSpPr/>
          <p:nvPr/>
        </p:nvSpPr>
        <p:spPr>
          <a:xfrm>
            <a:off x="7949413" y="3348335"/>
            <a:ext cx="3741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Please be </a:t>
            </a:r>
          </a:p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back at</a:t>
            </a:r>
          </a:p>
        </p:txBody>
      </p:sp>
    </p:spTree>
    <p:extLst>
      <p:ext uri="{BB962C8B-B14F-4D97-AF65-F5344CB8AC3E}">
        <p14:creationId xmlns:p14="http://schemas.microsoft.com/office/powerpoint/2010/main" val="35891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810C-D47D-42E3-A281-8B301C267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03" y="3527461"/>
            <a:ext cx="6795975" cy="256032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3"/>
                </a:solidFill>
              </a:rPr>
              <a:t>Section I:  </a:t>
            </a:r>
            <a:br>
              <a:rPr lang="en-US" sz="5400" dirty="0">
                <a:solidFill>
                  <a:schemeClr val="accent3"/>
                </a:solidFill>
              </a:rPr>
            </a:br>
            <a:r>
              <a:rPr lang="en-US" sz="5400" dirty="0"/>
              <a:t>D.A.S.H</a:t>
            </a:r>
            <a:br>
              <a:rPr lang="en-US" sz="5400" dirty="0"/>
            </a:br>
            <a:r>
              <a:rPr lang="en-US" sz="5400" dirty="0">
                <a:solidFill>
                  <a:schemeClr val="accent3"/>
                </a:solidFill>
              </a:rPr>
              <a:t>Section II:  </a:t>
            </a:r>
            <a:r>
              <a:rPr lang="en-US" sz="5400" dirty="0"/>
              <a:t>Classroom Routine Menus</a:t>
            </a:r>
            <a:br>
              <a:rPr lang="en-US" sz="5400" dirty="0">
                <a:solidFill>
                  <a:schemeClr val="accent3"/>
                </a:solidFill>
              </a:rPr>
            </a:br>
            <a:r>
              <a:rPr lang="en-US" sz="5400" dirty="0">
                <a:solidFill>
                  <a:schemeClr val="accent3"/>
                </a:solidFill>
              </a:rPr>
              <a:t>Section III:  </a:t>
            </a:r>
            <a:br>
              <a:rPr lang="en-US" sz="5400" dirty="0">
                <a:solidFill>
                  <a:schemeClr val="accent3"/>
                </a:solidFill>
              </a:rPr>
            </a:br>
            <a:r>
              <a:rPr lang="en-US" sz="5400" dirty="0"/>
              <a:t>Progress Report</a:t>
            </a:r>
          </a:p>
        </p:txBody>
      </p:sp>
      <p:pic>
        <p:nvPicPr>
          <p:cNvPr id="6" name="Picture Placeholder 5" descr="A screen shot of a person&#10;&#10;Description generated with high confidence">
            <a:extLst>
              <a:ext uri="{FF2B5EF4-FFF2-40B4-BE49-F238E27FC236}">
                <a16:creationId xmlns:a16="http://schemas.microsoft.com/office/drawing/2014/main" id="{D910667D-0FCE-4751-955B-4763975346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23" b="1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611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09C1548-3574-43B8-B295-B956EC419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4805" y="963905"/>
            <a:ext cx="6835877" cy="1600200"/>
          </a:xfrm>
        </p:spPr>
        <p:txBody>
          <a:bodyPr>
            <a:noAutofit/>
          </a:bodyPr>
          <a:lstStyle/>
          <a:p>
            <a:endParaRPr lang="en-US" sz="4400" dirty="0"/>
          </a:p>
          <a:p>
            <a:pPr algn="ctr"/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D.A.S.H.</a:t>
            </a:r>
          </a:p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efine behavior</a:t>
            </a:r>
          </a:p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sk questions</a:t>
            </a:r>
          </a:p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ee the Behavior</a:t>
            </a:r>
          </a:p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ypothesis</a:t>
            </a:r>
          </a:p>
          <a:p>
            <a:pPr algn="ctr"/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en-US" sz="8000" b="1" dirty="0">
              <a:solidFill>
                <a:schemeClr val="accent2"/>
              </a:solidFill>
            </a:endParaRPr>
          </a:p>
          <a:p>
            <a:r>
              <a:rPr lang="en-US" sz="4400" b="1" dirty="0"/>
              <a:t> </a:t>
            </a:r>
            <a:endParaRPr lang="en-US" sz="4400" dirty="0"/>
          </a:p>
        </p:txBody>
      </p:sp>
      <p:pic>
        <p:nvPicPr>
          <p:cNvPr id="19" name="Picture Placeholder 18" descr="A close up of a toy&#10;&#10;Description generated with high confidence">
            <a:extLst>
              <a:ext uri="{FF2B5EF4-FFF2-40B4-BE49-F238E27FC236}">
                <a16:creationId xmlns:a16="http://schemas.microsoft.com/office/drawing/2014/main" id="{C20A0F11-23E8-4057-B795-EA761A378C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202" r="6202"/>
          <a:stretch>
            <a:fillRect/>
          </a:stretch>
        </p:blipFill>
        <p:spPr/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8F70AD-FB3C-4C23-90B8-753CA1803D0A}"/>
              </a:ext>
            </a:extLst>
          </p:cNvPr>
          <p:cNvSpPr txBox="1">
            <a:spLocks/>
          </p:cNvSpPr>
          <p:nvPr/>
        </p:nvSpPr>
        <p:spPr>
          <a:xfrm>
            <a:off x="235887" y="-931094"/>
            <a:ext cx="5913299" cy="256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Section I:</a:t>
            </a:r>
          </a:p>
        </p:txBody>
      </p:sp>
    </p:spTree>
    <p:extLst>
      <p:ext uri="{BB962C8B-B14F-4D97-AF65-F5344CB8AC3E}">
        <p14:creationId xmlns:p14="http://schemas.microsoft.com/office/powerpoint/2010/main" val="7651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5F28BD-52A9-43E1-8EC4-50253F18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53" y="-423447"/>
            <a:ext cx="5743059" cy="7352226"/>
          </a:xfrm>
          <a:prstGeom prst="rect">
            <a:avLst/>
          </a:prstGeom>
        </p:spPr>
      </p:pic>
      <p:pic>
        <p:nvPicPr>
          <p:cNvPr id="10" name="Picture Placeholder 9" descr="A screen shot of a person&#10;&#10;Description generated with high confidence">
            <a:extLst>
              <a:ext uri="{FF2B5EF4-FFF2-40B4-BE49-F238E27FC236}">
                <a16:creationId xmlns:a16="http://schemas.microsoft.com/office/drawing/2014/main" id="{15BAFBA9-BF71-40EB-8694-165DB87DB2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23" b="1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03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toy&#10;&#10;Description generated with high confidence">
            <a:extLst>
              <a:ext uri="{FF2B5EF4-FFF2-40B4-BE49-F238E27FC236}">
                <a16:creationId xmlns:a16="http://schemas.microsoft.com/office/drawing/2014/main" id="{1B7C1D7C-4332-4852-BD39-DBAE8C58F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4" y="40582"/>
            <a:ext cx="2831768" cy="22024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81B3AD-8E5D-4341-88E0-12FC7E1C71E7}"/>
              </a:ext>
            </a:extLst>
          </p:cNvPr>
          <p:cNvSpPr/>
          <p:nvPr/>
        </p:nvSpPr>
        <p:spPr>
          <a:xfrm>
            <a:off x="0" y="1918926"/>
            <a:ext cx="68961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dirty="0">
                <a:solidFill>
                  <a:schemeClr val="accent2"/>
                </a:solidFill>
              </a:rPr>
              <a:t>D</a:t>
            </a:r>
            <a:r>
              <a:rPr lang="en-US" sz="4800" b="1" dirty="0"/>
              <a:t>efine the Challenging Behavior</a:t>
            </a:r>
            <a:endParaRPr lang="en-US" sz="2800" dirty="0"/>
          </a:p>
          <a:p>
            <a:pPr marL="742950" lvl="1" indent="-285750">
              <a:buBlip>
                <a:blip r:embed="rId4"/>
              </a:buBlip>
              <a:defRPr/>
            </a:pPr>
            <a:r>
              <a:rPr lang="en-US" sz="3200" b="1" dirty="0"/>
              <a:t>Observable: </a:t>
            </a:r>
            <a:r>
              <a:rPr lang="en-US" sz="3200" dirty="0">
                <a:solidFill>
                  <a:schemeClr val="tx2"/>
                </a:solidFill>
              </a:rPr>
              <a:t>The behavior is an action that can be </a:t>
            </a:r>
            <a:r>
              <a:rPr lang="en-US" sz="3200" b="1" u="sng" dirty="0">
                <a:solidFill>
                  <a:schemeClr val="tx2"/>
                </a:solidFill>
              </a:rPr>
              <a:t>seen</a:t>
            </a:r>
            <a:r>
              <a:rPr lang="en-US" sz="3200" dirty="0">
                <a:solidFill>
                  <a:schemeClr val="tx2"/>
                </a:solidFill>
              </a:rPr>
              <a:t>.</a:t>
            </a:r>
          </a:p>
          <a:p>
            <a:pPr marL="742950" lvl="1" indent="-285750">
              <a:buBlip>
                <a:blip r:embed="rId4"/>
              </a:buBlip>
              <a:defRPr/>
            </a:pPr>
            <a:endParaRPr lang="en-US" sz="3200" dirty="0"/>
          </a:p>
          <a:p>
            <a:pPr marL="742950" lvl="1" indent="-285750">
              <a:buBlip>
                <a:blip r:embed="rId4"/>
              </a:buBlip>
              <a:defRPr/>
            </a:pPr>
            <a:r>
              <a:rPr lang="en-US" sz="3200" b="1" dirty="0"/>
              <a:t>Measurable</a:t>
            </a:r>
            <a:r>
              <a:rPr lang="en-US" sz="3200" dirty="0"/>
              <a:t>: </a:t>
            </a:r>
            <a:r>
              <a:rPr lang="en-US" sz="3200" dirty="0">
                <a:solidFill>
                  <a:schemeClr val="tx2"/>
                </a:solidFill>
              </a:rPr>
              <a:t>The behavior can be </a:t>
            </a:r>
            <a:r>
              <a:rPr lang="en-US" sz="3200" b="1" u="sng" dirty="0">
                <a:solidFill>
                  <a:schemeClr val="tx2"/>
                </a:solidFill>
              </a:rPr>
              <a:t>counted</a:t>
            </a:r>
            <a:r>
              <a:rPr lang="en-US" sz="3200" dirty="0">
                <a:solidFill>
                  <a:schemeClr val="tx2"/>
                </a:solidFill>
              </a:rPr>
              <a:t> or </a:t>
            </a:r>
            <a:r>
              <a:rPr lang="en-US" sz="3200" b="1" u="sng" dirty="0">
                <a:solidFill>
                  <a:schemeClr val="tx2"/>
                </a:solidFill>
              </a:rPr>
              <a:t>timed</a:t>
            </a:r>
            <a:r>
              <a:rPr lang="en-US" sz="3200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8F056-6232-42A0-BB49-3658141F9FFA}"/>
              </a:ext>
            </a:extLst>
          </p:cNvPr>
          <p:cNvSpPr/>
          <p:nvPr/>
        </p:nvSpPr>
        <p:spPr>
          <a:xfrm>
            <a:off x="7548843" y="516194"/>
            <a:ext cx="488417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4000" b="1" dirty="0">
                <a:solidFill>
                  <a:schemeClr val="bg1"/>
                </a:solidFill>
              </a:rPr>
              <a:t>Defined so clearly that a person unfamiliar with the student could recognize the behavior without any doubts!</a:t>
            </a:r>
          </a:p>
        </p:txBody>
      </p:sp>
    </p:spTree>
    <p:extLst>
      <p:ext uri="{BB962C8B-B14F-4D97-AF65-F5344CB8AC3E}">
        <p14:creationId xmlns:p14="http://schemas.microsoft.com/office/powerpoint/2010/main" val="10478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43336F5-308C-4B65-8DBD-0951159168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194" r="22194"/>
          <a:stretch>
            <a:fillRect/>
          </a:stretch>
        </p:blipFill>
        <p:spPr/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7D38ACE7-CDED-4DA2-A259-178C358E5398}"/>
              </a:ext>
            </a:extLst>
          </p:cNvPr>
          <p:cNvSpPr txBox="1"/>
          <p:nvPr/>
        </p:nvSpPr>
        <p:spPr>
          <a:xfrm>
            <a:off x="7783946" y="-48505"/>
            <a:ext cx="7337425" cy="560339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0" b="1" spc="5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8000" spc="51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E7E6E6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ositive</a:t>
            </a:r>
            <a:endParaRPr lang="en-US" sz="8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0" b="1" spc="5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8000" spc="51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E7E6E6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lassroom</a:t>
            </a:r>
            <a:r>
              <a:rPr lang="en-US" sz="8000" b="1" spc="51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E7E6E6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8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0" b="1" spc="5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8000" spc="51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E7E6E6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ehavioral</a:t>
            </a:r>
            <a:r>
              <a:rPr lang="en-US" sz="8000" b="1" spc="51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E7E6E6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8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0" b="1" spc="5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4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8000" spc="51" dirty="0">
                <a:ln w="9525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E7E6E6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Poor Richard" panose="02080502050505020702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upports</a:t>
            </a:r>
            <a:endParaRPr lang="en-US" sz="8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2EA1D2-1343-42D6-8D45-FD3B41CFF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265" y="5940649"/>
            <a:ext cx="2748699" cy="5940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074E0C-065C-445D-A729-08AE12D2AD23}"/>
              </a:ext>
            </a:extLst>
          </p:cNvPr>
          <p:cNvSpPr/>
          <p:nvPr/>
        </p:nvSpPr>
        <p:spPr>
          <a:xfrm>
            <a:off x="8293921" y="6459802"/>
            <a:ext cx="21980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www.pbiscaltac.org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EAF4BCF-0C69-42CF-B8B8-63779408F1B6}"/>
              </a:ext>
            </a:extLst>
          </p:cNvPr>
          <p:cNvSpPr txBox="1">
            <a:spLocks/>
          </p:cNvSpPr>
          <p:nvPr/>
        </p:nvSpPr>
        <p:spPr>
          <a:xfrm>
            <a:off x="221367" y="-48505"/>
            <a:ext cx="7337425" cy="1011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2" indent="-342882">
              <a:lnSpc>
                <a:spcPct val="107000"/>
              </a:lnSpc>
              <a:spcBef>
                <a:spcPts val="0"/>
              </a:spcBef>
              <a:buBlip>
                <a:blip r:embed="rId5"/>
              </a:buBlip>
            </a:pPr>
            <a:endParaRPr lang="en-US" sz="17600" dirty="0"/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32000" b="1" dirty="0"/>
              <a:t>AGENDA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3200" dirty="0"/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3200" dirty="0"/>
          </a:p>
          <a:p>
            <a:pPr marL="342882" indent="-342882">
              <a:lnSpc>
                <a:spcPct val="107000"/>
              </a:lnSpc>
              <a:spcBef>
                <a:spcPts val="0"/>
              </a:spcBef>
              <a:buBlip>
                <a:blip r:embed="rId5"/>
              </a:buBlip>
            </a:pPr>
            <a:r>
              <a:rPr lang="en-US" sz="17600" dirty="0"/>
              <a:t> Morning Routines</a:t>
            </a:r>
            <a:endParaRPr lang="en-US" sz="4800" dirty="0"/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4800" dirty="0"/>
          </a:p>
          <a:p>
            <a:pPr marL="342882" indent="-342882">
              <a:lnSpc>
                <a:spcPct val="107000"/>
              </a:lnSpc>
              <a:spcBef>
                <a:spcPts val="0"/>
              </a:spcBef>
              <a:buBlip>
                <a:blip r:embed="rId5"/>
              </a:buBlip>
            </a:pPr>
            <a:r>
              <a:rPr lang="en-US" sz="17600" dirty="0"/>
              <a:t>Individualizing PCBS</a:t>
            </a:r>
          </a:p>
          <a:p>
            <a:pPr marL="342882" indent="-342882">
              <a:lnSpc>
                <a:spcPct val="107000"/>
              </a:lnSpc>
              <a:spcBef>
                <a:spcPts val="0"/>
              </a:spcBef>
              <a:buBlip>
                <a:blip r:embed="rId5"/>
              </a:buBlip>
            </a:pPr>
            <a:r>
              <a:rPr lang="en-US" sz="12800" dirty="0">
                <a:solidFill>
                  <a:srgbClr val="000000"/>
                </a:solidFill>
              </a:rPr>
              <a:t>Mental Health Instructional &amp; Classroom Considerations</a:t>
            </a:r>
          </a:p>
          <a:p>
            <a:pPr marL="342882" indent="-342882">
              <a:lnSpc>
                <a:spcPct val="107000"/>
              </a:lnSpc>
              <a:spcBef>
                <a:spcPts val="0"/>
              </a:spcBef>
              <a:buBlip>
                <a:blip r:embed="rId5"/>
              </a:buBlip>
            </a:pPr>
            <a:r>
              <a:rPr lang="en-US" sz="12800" dirty="0">
                <a:solidFill>
                  <a:srgbClr val="000000"/>
                </a:solidFill>
              </a:rPr>
              <a:t>Routine-based Support Guide</a:t>
            </a:r>
          </a:p>
          <a:p>
            <a:pPr marL="342882" indent="-342882">
              <a:lnSpc>
                <a:spcPct val="107000"/>
              </a:lnSpc>
              <a:spcBef>
                <a:spcPts val="0"/>
              </a:spcBef>
              <a:buBlip>
                <a:blip r:embed="rId5"/>
              </a:buBlip>
            </a:pPr>
            <a:r>
              <a:rPr lang="en-US" sz="12800" dirty="0">
                <a:solidFill>
                  <a:srgbClr val="000000"/>
                </a:solidFill>
              </a:rPr>
              <a:t>Keeping It Simple BSP</a:t>
            </a:r>
            <a:endParaRPr lang="en-US" sz="4800" dirty="0">
              <a:solidFill>
                <a:srgbClr val="000000"/>
              </a:solidFill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4800" dirty="0">
              <a:solidFill>
                <a:srgbClr val="000000"/>
              </a:solidFill>
            </a:endParaRPr>
          </a:p>
          <a:p>
            <a:pPr marL="342882" indent="-342882">
              <a:lnSpc>
                <a:spcPct val="107000"/>
              </a:lnSpc>
              <a:spcBef>
                <a:spcPts val="0"/>
              </a:spcBef>
              <a:buBlip>
                <a:blip r:embed="rId5"/>
              </a:buBlip>
            </a:pPr>
            <a:r>
              <a:rPr lang="en-US" sz="17600" dirty="0"/>
              <a:t>Data Systems</a:t>
            </a:r>
          </a:p>
          <a:p>
            <a:pPr marL="342882" indent="-342882">
              <a:lnSpc>
                <a:spcPct val="107000"/>
              </a:lnSpc>
              <a:spcBef>
                <a:spcPts val="0"/>
              </a:spcBef>
              <a:buBlip>
                <a:blip r:embed="rId5"/>
              </a:buBlip>
            </a:pPr>
            <a:r>
              <a:rPr lang="en-US" sz="17600" dirty="0"/>
              <a:t>Classroom Planning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1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21173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toy&#10;&#10;Description generated with high confidence">
            <a:extLst>
              <a:ext uri="{FF2B5EF4-FFF2-40B4-BE49-F238E27FC236}">
                <a16:creationId xmlns:a16="http://schemas.microsoft.com/office/drawing/2014/main" id="{1B7C1D7C-4332-4852-BD39-DBAE8C58F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4" y="58993"/>
            <a:ext cx="2831768" cy="22024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81B3AD-8E5D-4341-88E0-12FC7E1C71E7}"/>
              </a:ext>
            </a:extLst>
          </p:cNvPr>
          <p:cNvSpPr/>
          <p:nvPr/>
        </p:nvSpPr>
        <p:spPr>
          <a:xfrm>
            <a:off x="83791" y="1651603"/>
            <a:ext cx="69649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dirty="0">
                <a:solidFill>
                  <a:schemeClr val="accent2"/>
                </a:solidFill>
              </a:rPr>
              <a:t>A</a:t>
            </a:r>
            <a:r>
              <a:rPr lang="en-US" sz="4800" b="1" dirty="0"/>
              <a:t>nswer </a:t>
            </a:r>
          </a:p>
          <a:p>
            <a:pPr>
              <a:defRPr/>
            </a:pPr>
            <a:r>
              <a:rPr lang="en-US" sz="4800" b="1" dirty="0"/>
              <a:t>WH-questions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4DA430-8134-4430-8640-C3670305DAC8}"/>
              </a:ext>
            </a:extLst>
          </p:cNvPr>
          <p:cNvSpPr/>
          <p:nvPr/>
        </p:nvSpPr>
        <p:spPr>
          <a:xfrm>
            <a:off x="103134" y="3650829"/>
            <a:ext cx="66877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Kristen ITC" panose="03050502040202030202" pitchFamily="66" charset="0"/>
                <a:ea typeface="Century Gothic" panose="020B0502020202020204" pitchFamily="34" charset="0"/>
                <a:cs typeface="Arial" panose="020B0604020202020204" pitchFamily="34" charset="0"/>
              </a:rPr>
              <a:t>WHERE/WHEN</a:t>
            </a:r>
          </a:p>
          <a:p>
            <a:r>
              <a:rPr lang="en-US" sz="4800" b="1" dirty="0">
                <a:solidFill>
                  <a:schemeClr val="tx2"/>
                </a:solidFill>
                <a:latin typeface="Kristen ITC" panose="03050502040202030202" pitchFamily="66" charset="0"/>
                <a:ea typeface="Century Gothic" panose="020B0502020202020204" pitchFamily="34" charset="0"/>
                <a:cs typeface="Arial" panose="020B0604020202020204" pitchFamily="34" charset="0"/>
              </a:rPr>
              <a:t>(the Routine)</a:t>
            </a:r>
            <a:r>
              <a:rPr lang="en-US" sz="4800" dirty="0">
                <a:solidFill>
                  <a:schemeClr val="tx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does the problem behavior most likely to occur? </a:t>
            </a:r>
            <a:endParaRPr lang="en-US" sz="4800" dirty="0">
              <a:solidFill>
                <a:schemeClr val="tx2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15CC9C-FDC4-417F-87DE-6A52EEAE555C}"/>
              </a:ext>
            </a:extLst>
          </p:cNvPr>
          <p:cNvGraphicFramePr>
            <a:graphicFrameLocks noGrp="1"/>
          </p:cNvGraphicFramePr>
          <p:nvPr/>
        </p:nvGraphicFramePr>
        <p:xfrm>
          <a:off x="7777717" y="84669"/>
          <a:ext cx="4311149" cy="329184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67441">
                  <a:extLst>
                    <a:ext uri="{9D8B030D-6E8A-4147-A177-3AD203B41FA5}">
                      <a16:colId xmlns:a16="http://schemas.microsoft.com/office/drawing/2014/main" val="2925933433"/>
                    </a:ext>
                  </a:extLst>
                </a:gridCol>
                <a:gridCol w="4043708">
                  <a:extLst>
                    <a:ext uri="{9D8B030D-6E8A-4147-A177-3AD203B41FA5}">
                      <a16:colId xmlns:a16="http://schemas.microsoft.com/office/drawing/2014/main" val="18700816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accent3"/>
                          </a:solidFill>
                          <a:effectLst/>
                        </a:rPr>
                        <a:t>Whole group/Start of day activities/Circle Time</a:t>
                      </a:r>
                      <a:endParaRPr lang="en-US" sz="1800" b="0" dirty="0">
                        <a:solidFill>
                          <a:schemeClr val="accent3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79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3"/>
                          </a:solidFill>
                          <a:effectLst/>
                        </a:rPr>
                        <a:t>Academic Learning Centers/Seat Work/Small Group</a:t>
                      </a:r>
                      <a:endParaRPr lang="en-US" sz="1800">
                        <a:solidFill>
                          <a:schemeClr val="accent3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416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accent3"/>
                          </a:solidFill>
                          <a:effectLst/>
                        </a:rPr>
                        <a:t>Free Time/Unstructured Activities</a:t>
                      </a:r>
                      <a:endParaRPr lang="en-US" sz="1800">
                        <a:solidFill>
                          <a:schemeClr val="accent3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895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3"/>
                          </a:solidFill>
                          <a:effectLst/>
                        </a:rPr>
                        <a:t>Recess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accent3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539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3"/>
                          </a:solidFill>
                          <a:effectLst/>
                        </a:rPr>
                        <a:t>Snacks/Meals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accent3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79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3"/>
                          </a:solidFill>
                          <a:effectLst/>
                        </a:rPr>
                        <a:t>Transitions:  Clean Up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accent3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344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3"/>
                          </a:solidFill>
                          <a:effectLst/>
                        </a:rPr>
                        <a:t>Transitions:  Line Up</a:t>
                      </a:r>
                      <a:endParaRPr lang="en-US" sz="1800" dirty="0">
                        <a:solidFill>
                          <a:schemeClr val="accent3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183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05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toy&#10;&#10;Description generated with high confidence">
            <a:extLst>
              <a:ext uri="{FF2B5EF4-FFF2-40B4-BE49-F238E27FC236}">
                <a16:creationId xmlns:a16="http://schemas.microsoft.com/office/drawing/2014/main" id="{1B7C1D7C-4332-4852-BD39-DBAE8C58F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4" y="58993"/>
            <a:ext cx="2831768" cy="22024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81B3AD-8E5D-4341-88E0-12FC7E1C71E7}"/>
              </a:ext>
            </a:extLst>
          </p:cNvPr>
          <p:cNvSpPr/>
          <p:nvPr/>
        </p:nvSpPr>
        <p:spPr>
          <a:xfrm>
            <a:off x="103134" y="1588726"/>
            <a:ext cx="69649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dirty="0">
                <a:solidFill>
                  <a:schemeClr val="accent2"/>
                </a:solidFill>
              </a:rPr>
              <a:t>A</a:t>
            </a:r>
            <a:r>
              <a:rPr lang="en-US" sz="4800" b="1" dirty="0"/>
              <a:t>nswer </a:t>
            </a:r>
          </a:p>
          <a:p>
            <a:pPr>
              <a:defRPr/>
            </a:pPr>
            <a:r>
              <a:rPr lang="en-US" sz="4800" b="1" dirty="0"/>
              <a:t>WH-questions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4DA430-8134-4430-8640-C3670305DAC8}"/>
              </a:ext>
            </a:extLst>
          </p:cNvPr>
          <p:cNvSpPr/>
          <p:nvPr/>
        </p:nvSpPr>
        <p:spPr>
          <a:xfrm>
            <a:off x="222400" y="388007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WHY</a:t>
            </a:r>
            <a:r>
              <a:rPr lang="en-US" sz="4800" dirty="0">
                <a:solidFill>
                  <a:schemeClr val="tx2"/>
                </a:solidFill>
                <a:latin typeface="Century Gothic" panose="020B0502020202020204" pitchFamily="34" charset="0"/>
              </a:rPr>
              <a:t> might the child be doing this?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B27CE45-07B7-4551-A8F8-412F398A6FDD}"/>
              </a:ext>
            </a:extLst>
          </p:cNvPr>
          <p:cNvGraphicFramePr>
            <a:graphicFrameLocks noGrp="1"/>
          </p:cNvGraphicFramePr>
          <p:nvPr/>
        </p:nvGraphicFramePr>
        <p:xfrm>
          <a:off x="7389275" y="685800"/>
          <a:ext cx="4699591" cy="548640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349562">
                  <a:extLst>
                    <a:ext uri="{9D8B030D-6E8A-4147-A177-3AD203B41FA5}">
                      <a16:colId xmlns:a16="http://schemas.microsoft.com/office/drawing/2014/main" val="1407219940"/>
                    </a:ext>
                  </a:extLst>
                </a:gridCol>
                <a:gridCol w="2350029">
                  <a:extLst>
                    <a:ext uri="{9D8B030D-6E8A-4147-A177-3AD203B41FA5}">
                      <a16:colId xmlns:a16="http://schemas.microsoft.com/office/drawing/2014/main" val="555045045"/>
                    </a:ext>
                  </a:extLst>
                </a:gridCol>
              </a:tblGrid>
              <a:tr h="15748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What happens right after the behavior occurs?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474025"/>
                  </a:ext>
                </a:extLst>
              </a:tr>
              <a:tr h="15748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198699"/>
                  </a:ext>
                </a:extLst>
              </a:tr>
              <a:tr h="15748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What do you think the function of the behavior might be?</a:t>
                      </a:r>
                      <a:endParaRPr lang="en-US" sz="20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331047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marL="457200" marR="0" indent="-3473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solidFill>
                            <a:schemeClr val="accent3"/>
                          </a:solidFill>
                          <a:effectLst/>
                        </a:rPr>
                        <a:t>Request/Obtain: </a:t>
                      </a:r>
                      <a:endParaRPr lang="en-US" sz="2000">
                        <a:solidFill>
                          <a:schemeClr val="accent3"/>
                        </a:solidFill>
                        <a:effectLst/>
                      </a:endParaRPr>
                    </a:p>
                    <a:p>
                      <a:pPr marL="457200" marR="0" indent="-3473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solidFill>
                            <a:schemeClr val="accent3"/>
                          </a:solidFill>
                          <a:effectLst/>
                        </a:rPr>
                        <a:t>_____object</a:t>
                      </a:r>
                      <a:endParaRPr lang="en-US" sz="2000">
                        <a:solidFill>
                          <a:schemeClr val="accent3"/>
                        </a:solidFill>
                        <a:effectLst/>
                      </a:endParaRPr>
                    </a:p>
                    <a:p>
                      <a:pPr marL="457200" marR="0" indent="-3473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solidFill>
                            <a:schemeClr val="accent3"/>
                          </a:solidFill>
                          <a:effectLst/>
                        </a:rPr>
                        <a:t>_____activity</a:t>
                      </a:r>
                      <a:endParaRPr lang="en-US" sz="2000">
                        <a:solidFill>
                          <a:schemeClr val="accent3"/>
                        </a:solidFill>
                        <a:effectLst/>
                      </a:endParaRPr>
                    </a:p>
                    <a:p>
                      <a:pPr marL="457200" marR="0" indent="-3473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solidFill>
                            <a:schemeClr val="accent3"/>
                          </a:solidFill>
                          <a:effectLst/>
                        </a:rPr>
                        <a:t>_____person</a:t>
                      </a:r>
                      <a:endParaRPr lang="en-US" sz="2000">
                        <a:solidFill>
                          <a:schemeClr val="accent3"/>
                        </a:solidFill>
                        <a:effectLst/>
                      </a:endParaRPr>
                    </a:p>
                    <a:p>
                      <a:pPr marL="457200" marR="0" indent="-3473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solidFill>
                            <a:schemeClr val="accent3"/>
                          </a:solidFill>
                          <a:effectLst/>
                        </a:rPr>
                        <a:t>_____help </a:t>
                      </a:r>
                      <a:endParaRPr lang="en-US" sz="2000">
                        <a:solidFill>
                          <a:schemeClr val="accent3"/>
                        </a:solidFill>
                        <a:effectLst/>
                      </a:endParaRPr>
                    </a:p>
                    <a:p>
                      <a:pPr marL="457200" marR="0" indent="-3473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solidFill>
                            <a:schemeClr val="accent3"/>
                          </a:solidFill>
                          <a:effectLst/>
                        </a:rPr>
                        <a:t>_____social interaction</a:t>
                      </a:r>
                      <a:endParaRPr lang="en-US" sz="2000">
                        <a:solidFill>
                          <a:schemeClr val="accent3"/>
                        </a:solidFill>
                        <a:effectLst/>
                      </a:endParaRPr>
                    </a:p>
                    <a:p>
                      <a:pPr marL="457200" marR="0" indent="-3473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solidFill>
                            <a:schemeClr val="accent3"/>
                          </a:solidFill>
                          <a:effectLst/>
                        </a:rPr>
                        <a:t>_____information</a:t>
                      </a:r>
                      <a:endParaRPr lang="en-US" sz="2000">
                        <a:solidFill>
                          <a:schemeClr val="accent3"/>
                        </a:solidFill>
                        <a:effectLst/>
                      </a:endParaRPr>
                    </a:p>
                    <a:p>
                      <a:pPr marL="457200" marR="0" indent="-34734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solidFill>
                            <a:schemeClr val="accent3"/>
                          </a:solidFill>
                          <a:effectLst/>
                        </a:rPr>
                        <a:t>_____sensory stimulation</a:t>
                      </a:r>
                      <a:endParaRPr lang="en-US" sz="2000">
                        <a:solidFill>
                          <a:schemeClr val="accent3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3"/>
                          </a:solidFill>
                          <a:effectLst/>
                        </a:rPr>
                        <a:t>Escape/Avoid: </a:t>
                      </a:r>
                      <a:endParaRPr lang="en-US" sz="2000" dirty="0">
                        <a:solidFill>
                          <a:schemeClr val="accent3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3"/>
                          </a:solidFill>
                          <a:effectLst/>
                        </a:rPr>
                        <a:t>____demands</a:t>
                      </a:r>
                      <a:endParaRPr lang="en-US" sz="2000" dirty="0">
                        <a:solidFill>
                          <a:schemeClr val="accent3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3"/>
                          </a:solidFill>
                          <a:effectLst/>
                        </a:rPr>
                        <a:t>____activities</a:t>
                      </a:r>
                      <a:endParaRPr lang="en-US" sz="2000" dirty="0">
                        <a:solidFill>
                          <a:schemeClr val="accent3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3"/>
                          </a:solidFill>
                          <a:effectLst/>
                        </a:rPr>
                        <a:t>____person</a:t>
                      </a:r>
                      <a:endParaRPr lang="en-US" sz="2000" dirty="0">
                        <a:solidFill>
                          <a:schemeClr val="accent3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3"/>
                          </a:solidFill>
                          <a:effectLst/>
                        </a:rPr>
                        <a:t>___sensory stimulation</a:t>
                      </a:r>
                      <a:endParaRPr lang="en-US" sz="2000" dirty="0">
                        <a:solidFill>
                          <a:schemeClr val="accent3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836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4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toy&#10;&#10;Description generated with high confidence">
            <a:extLst>
              <a:ext uri="{FF2B5EF4-FFF2-40B4-BE49-F238E27FC236}">
                <a16:creationId xmlns:a16="http://schemas.microsoft.com/office/drawing/2014/main" id="{1B7C1D7C-4332-4852-BD39-DBAE8C58F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4" y="58993"/>
            <a:ext cx="2831768" cy="22024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81B3AD-8E5D-4341-88E0-12FC7E1C71E7}"/>
              </a:ext>
            </a:extLst>
          </p:cNvPr>
          <p:cNvSpPr/>
          <p:nvPr/>
        </p:nvSpPr>
        <p:spPr>
          <a:xfrm>
            <a:off x="148658" y="1918926"/>
            <a:ext cx="696498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dirty="0">
                <a:solidFill>
                  <a:schemeClr val="accent2"/>
                </a:solidFill>
              </a:rPr>
              <a:t>S</a:t>
            </a:r>
            <a:r>
              <a:rPr lang="en-US" sz="6000" b="1" dirty="0"/>
              <a:t>ee the b</a:t>
            </a:r>
            <a:r>
              <a:rPr lang="en-US" sz="6000" dirty="0"/>
              <a:t>ehavior</a:t>
            </a:r>
          </a:p>
          <a:p>
            <a:pPr marL="457200" indent="-457200">
              <a:buBlip>
                <a:blip r:embed="rId3"/>
              </a:buBlip>
              <a:defRPr/>
            </a:pPr>
            <a:r>
              <a:rPr lang="en-US" sz="4400" dirty="0"/>
              <a:t>observe the behavior during routines specified</a:t>
            </a:r>
          </a:p>
          <a:p>
            <a:pPr marL="457200" indent="-457200">
              <a:buBlip>
                <a:blip r:embed="rId3"/>
              </a:buBlip>
              <a:defRPr/>
            </a:pPr>
            <a:r>
              <a:rPr lang="en-US" sz="4400" dirty="0"/>
              <a:t>observe to verify summary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0FA7CF3-FBE0-4487-9CD0-AF444745F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282" y="115345"/>
            <a:ext cx="4154060" cy="6627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7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toy&#10;&#10;Description generated with high confidence">
            <a:extLst>
              <a:ext uri="{FF2B5EF4-FFF2-40B4-BE49-F238E27FC236}">
                <a16:creationId xmlns:a16="http://schemas.microsoft.com/office/drawing/2014/main" id="{1B7C1D7C-4332-4852-BD39-DBAE8C58F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4" y="58993"/>
            <a:ext cx="2831768" cy="22024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81B3AD-8E5D-4341-88E0-12FC7E1C71E7}"/>
              </a:ext>
            </a:extLst>
          </p:cNvPr>
          <p:cNvSpPr/>
          <p:nvPr/>
        </p:nvSpPr>
        <p:spPr>
          <a:xfrm>
            <a:off x="148658" y="1918926"/>
            <a:ext cx="696498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chemeClr val="accent2"/>
                </a:solidFill>
              </a:rPr>
              <a:t>H</a:t>
            </a:r>
            <a:r>
              <a:rPr lang="en-US" sz="6000" b="1" dirty="0"/>
              <a:t>ypothesize</a:t>
            </a:r>
            <a:r>
              <a:rPr lang="en-US" sz="6000" dirty="0"/>
              <a:t> a final summary of </a:t>
            </a:r>
            <a:r>
              <a:rPr lang="en-US" sz="6000" dirty="0">
                <a:solidFill>
                  <a:schemeClr val="accent2"/>
                </a:solidFill>
              </a:rPr>
              <a:t>where, when </a:t>
            </a:r>
            <a:r>
              <a:rPr lang="en-US" sz="6000" dirty="0"/>
              <a:t>&amp; </a:t>
            </a:r>
            <a:r>
              <a:rPr lang="en-US" sz="6000" dirty="0">
                <a:solidFill>
                  <a:schemeClr val="accent2"/>
                </a:solidFill>
              </a:rPr>
              <a:t>why</a:t>
            </a:r>
            <a:r>
              <a:rPr lang="en-US" sz="6000" dirty="0"/>
              <a:t> behaviors occur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763962-02F0-4676-818C-628C61980E97}"/>
              </a:ext>
            </a:extLst>
          </p:cNvPr>
          <p:cNvSpPr/>
          <p:nvPr/>
        </p:nvSpPr>
        <p:spPr>
          <a:xfrm>
            <a:off x="7600950" y="118457"/>
            <a:ext cx="46609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When...</a:t>
            </a:r>
          </a:p>
          <a:p>
            <a:endParaRPr lang="en-US" sz="5400" dirty="0">
              <a:solidFill>
                <a:schemeClr val="bg1"/>
              </a:solidFill>
            </a:endParaRPr>
          </a:p>
          <a:p>
            <a:r>
              <a:rPr lang="en-US" sz="5400" dirty="0">
                <a:solidFill>
                  <a:schemeClr val="bg1"/>
                </a:solidFill>
              </a:rPr>
              <a:t>Then...</a:t>
            </a:r>
          </a:p>
          <a:p>
            <a:endParaRPr lang="en-US" sz="5400" dirty="0">
              <a:solidFill>
                <a:schemeClr val="bg1"/>
              </a:solidFill>
            </a:endParaRPr>
          </a:p>
          <a:p>
            <a:r>
              <a:rPr lang="en-US" sz="5400" dirty="0">
                <a:solidFill>
                  <a:schemeClr val="bg1"/>
                </a:solidFill>
              </a:rPr>
              <a:t>As a result…</a:t>
            </a:r>
          </a:p>
          <a:p>
            <a:endParaRPr lang="en-US" sz="5400" dirty="0">
              <a:solidFill>
                <a:schemeClr val="bg1"/>
              </a:solidFill>
            </a:endParaRPr>
          </a:p>
          <a:p>
            <a:r>
              <a:rPr lang="en-US" sz="5400" dirty="0">
                <a:solidFill>
                  <a:schemeClr val="bg1"/>
                </a:solidFill>
              </a:rPr>
              <a:t>Therefore…</a:t>
            </a:r>
          </a:p>
        </p:txBody>
      </p:sp>
    </p:spTree>
    <p:extLst>
      <p:ext uri="{BB962C8B-B14F-4D97-AF65-F5344CB8AC3E}">
        <p14:creationId xmlns:p14="http://schemas.microsoft.com/office/powerpoint/2010/main" val="170944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in a pink shirt&#10;&#10;Description generated with very high confidence">
            <a:extLst>
              <a:ext uri="{FF2B5EF4-FFF2-40B4-BE49-F238E27FC236}">
                <a16:creationId xmlns:a16="http://schemas.microsoft.com/office/drawing/2014/main" id="{BADF069E-17A2-4C76-8CBB-EBA58C2DE0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118" r="14118"/>
          <a:stretch>
            <a:fillRect/>
          </a:stretch>
        </p:blipFill>
        <p:spPr>
          <a:xfrm>
            <a:off x="6743703" y="0"/>
            <a:ext cx="5448297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A00B0E-EE06-4EFE-9FF9-6BE535D6A637}"/>
              </a:ext>
            </a:extLst>
          </p:cNvPr>
          <p:cNvSpPr/>
          <p:nvPr/>
        </p:nvSpPr>
        <p:spPr>
          <a:xfrm>
            <a:off x="0" y="457338"/>
            <a:ext cx="6541057" cy="60631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What is the challenging behavior that occurs most for TK Jackie?</a:t>
            </a:r>
          </a:p>
          <a:p>
            <a:pPr algn="ctr"/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Where/When does the </a:t>
            </a:r>
          </a:p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problem behavior </a:t>
            </a:r>
          </a:p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most likely to occur?</a:t>
            </a:r>
          </a:p>
          <a:p>
            <a:pPr algn="ctr"/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Why might TK Jackie </a:t>
            </a:r>
          </a:p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 doing this?</a:t>
            </a:r>
          </a:p>
          <a:p>
            <a:pPr algn="ctr"/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60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in a pink shirt&#10;&#10;Description generated with very high confidence">
            <a:extLst>
              <a:ext uri="{FF2B5EF4-FFF2-40B4-BE49-F238E27FC236}">
                <a16:creationId xmlns:a16="http://schemas.microsoft.com/office/drawing/2014/main" id="{BADF069E-17A2-4C76-8CBB-EBA58C2DE0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118" r="14118"/>
          <a:stretch>
            <a:fillRect/>
          </a:stretch>
        </p:blipFill>
        <p:spPr>
          <a:xfrm>
            <a:off x="6743703" y="0"/>
            <a:ext cx="5448297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1C68AC-36A0-40C2-BE76-CEF3C6A2FE4D}"/>
              </a:ext>
            </a:extLst>
          </p:cNvPr>
          <p:cNvSpPr/>
          <p:nvPr/>
        </p:nvSpPr>
        <p:spPr>
          <a:xfrm>
            <a:off x="366933" y="578681"/>
            <a:ext cx="5665651" cy="501675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When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 TK Jackie  transitions during morning centers,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then</a:t>
            </a:r>
            <a:r>
              <a:rPr lang="en-US" sz="3200" dirty="0">
                <a:solidFill>
                  <a:schemeClr val="bg1"/>
                </a:solidFill>
              </a:rPr>
              <a:t> she will demonstrate aggression (pushes, hits and forces body into the personal space of peers),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as a result </a:t>
            </a:r>
            <a:r>
              <a:rPr lang="en-US" sz="3200" dirty="0">
                <a:solidFill>
                  <a:schemeClr val="bg1"/>
                </a:solidFill>
              </a:rPr>
              <a:t>she is sent to a quiet space,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therefore </a:t>
            </a:r>
            <a:r>
              <a:rPr lang="en-US" sz="3200" dirty="0">
                <a:solidFill>
                  <a:schemeClr val="bg1"/>
                </a:solidFill>
              </a:rPr>
              <a:t>she escapes from peers and/or activity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33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810C-D47D-42E3-A281-8B301C267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2272" y="526512"/>
            <a:ext cx="6795975" cy="2560320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r>
              <a:rPr lang="en-US" sz="5400" dirty="0">
                <a:solidFill>
                  <a:schemeClr val="accent3"/>
                </a:solidFill>
              </a:rPr>
              <a:t>Section II:  </a:t>
            </a:r>
            <a:r>
              <a:rPr lang="en-US" sz="5000" dirty="0"/>
              <a:t>Classroom Routine Menus</a:t>
            </a:r>
            <a:br>
              <a:rPr lang="en-US" sz="5400" dirty="0">
                <a:solidFill>
                  <a:schemeClr val="accent3"/>
                </a:solidFill>
              </a:rPr>
            </a:br>
            <a:endParaRPr lang="en-US" sz="5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B70D4-5446-4B76-8E17-4A5EBE9AD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8" y="2258103"/>
            <a:ext cx="5897381" cy="4591854"/>
          </a:xfrm>
          <a:prstGeom prst="rect">
            <a:avLst/>
          </a:prstGeom>
        </p:spPr>
      </p:pic>
      <p:pic>
        <p:nvPicPr>
          <p:cNvPr id="9" name="Picture Placeholder 8" descr="A screen shot of a person&#10;&#10;Description generated with high confidence">
            <a:extLst>
              <a:ext uri="{FF2B5EF4-FFF2-40B4-BE49-F238E27FC236}">
                <a16:creationId xmlns:a16="http://schemas.microsoft.com/office/drawing/2014/main" id="{B3B7B724-63EE-4EFD-A404-08A3C7FCCC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23" b="1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926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CF2A7D-207A-44DC-8AB0-11211D166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651" y="0"/>
            <a:ext cx="239135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6066062-378C-498F-9E39-D5D16B4FF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56" y="-1280160"/>
            <a:ext cx="9097926" cy="2560320"/>
          </a:xfrm>
        </p:spPr>
        <p:txBody>
          <a:bodyPr/>
          <a:lstStyle/>
          <a:p>
            <a:r>
              <a:rPr lang="en-US" dirty="0"/>
              <a:t>Routine:  </a:t>
            </a:r>
            <a:br>
              <a:rPr lang="en-US" dirty="0"/>
            </a:br>
            <a:r>
              <a:rPr lang="en-US" dirty="0"/>
              <a:t>TRANSITIONS (Line Up)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77577F-1112-492F-9065-308BEFE55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6" y="1317521"/>
            <a:ext cx="8265099" cy="54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5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CF2A7D-207A-44DC-8AB0-11211D166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651" y="0"/>
            <a:ext cx="239135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27D598-43DF-4EB5-864E-7289429B0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6" y="1339702"/>
            <a:ext cx="8139651" cy="5475766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6066062-378C-498F-9E39-D5D16B4FF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56" y="-1280160"/>
            <a:ext cx="9097926" cy="2560320"/>
          </a:xfrm>
        </p:spPr>
        <p:txBody>
          <a:bodyPr/>
          <a:lstStyle/>
          <a:p>
            <a:r>
              <a:rPr lang="en-US" dirty="0"/>
              <a:t>Routine:  </a:t>
            </a:r>
            <a:br>
              <a:rPr lang="en-US" dirty="0"/>
            </a:br>
            <a:r>
              <a:rPr lang="en-US" dirty="0"/>
              <a:t>TRANSITIONS (Line Up)</a:t>
            </a:r>
          </a:p>
        </p:txBody>
      </p:sp>
    </p:spTree>
    <p:extLst>
      <p:ext uri="{BB962C8B-B14F-4D97-AF65-F5344CB8AC3E}">
        <p14:creationId xmlns:p14="http://schemas.microsoft.com/office/powerpoint/2010/main" val="7947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8CC891-8853-4ACE-B59B-2D3C43BAD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74" y="962236"/>
            <a:ext cx="8843822" cy="5842601"/>
          </a:xfrm>
          <a:prstGeom prst="rect">
            <a:avLst/>
          </a:prstGeom>
        </p:spPr>
      </p:pic>
      <p:pic>
        <p:nvPicPr>
          <p:cNvPr id="9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808E9C0-19DF-4CF9-856E-31DCBF8DF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060" y="1961707"/>
            <a:ext cx="4105940" cy="30196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45225FD-DF30-4104-A924-7262776C0952}"/>
              </a:ext>
            </a:extLst>
          </p:cNvPr>
          <p:cNvSpPr txBox="1">
            <a:spLocks/>
          </p:cNvSpPr>
          <p:nvPr/>
        </p:nvSpPr>
        <p:spPr>
          <a:xfrm>
            <a:off x="-46135" y="-68769"/>
            <a:ext cx="10313190" cy="17932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5400" dirty="0"/>
            </a:br>
            <a:r>
              <a:rPr lang="en-US" sz="5400" dirty="0">
                <a:solidFill>
                  <a:schemeClr val="accent3"/>
                </a:solidFill>
              </a:rPr>
              <a:t>Section III:  </a:t>
            </a:r>
            <a:r>
              <a:rPr lang="en-US" sz="5000" dirty="0"/>
              <a:t>Progress Report</a:t>
            </a:r>
            <a:br>
              <a:rPr lang="en-US" sz="5400" dirty="0">
                <a:solidFill>
                  <a:schemeClr val="accent3"/>
                </a:solidFill>
              </a:rPr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405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7C5B78-793B-4AFA-BB51-19245D16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61" y="255134"/>
            <a:ext cx="12013721" cy="1036850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PCBS Day 3 EXPECTATIONS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7B5A93-DA41-43A0-A866-22DB3817B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804993"/>
              </p:ext>
            </p:extLst>
          </p:nvPr>
        </p:nvGraphicFramePr>
        <p:xfrm>
          <a:off x="0" y="1542050"/>
          <a:ext cx="12192000" cy="541786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406749">
                  <a:extLst>
                    <a:ext uri="{9D8B030D-6E8A-4147-A177-3AD203B41FA5}">
                      <a16:colId xmlns:a16="http://schemas.microsoft.com/office/drawing/2014/main" val="2472455234"/>
                    </a:ext>
                  </a:extLst>
                </a:gridCol>
                <a:gridCol w="2592491">
                  <a:extLst>
                    <a:ext uri="{9D8B030D-6E8A-4147-A177-3AD203B41FA5}">
                      <a16:colId xmlns:a16="http://schemas.microsoft.com/office/drawing/2014/main" val="3662879237"/>
                    </a:ext>
                  </a:extLst>
                </a:gridCol>
                <a:gridCol w="3096380">
                  <a:extLst>
                    <a:ext uri="{9D8B030D-6E8A-4147-A177-3AD203B41FA5}">
                      <a16:colId xmlns:a16="http://schemas.microsoft.com/office/drawing/2014/main" val="2796677778"/>
                    </a:ext>
                  </a:extLst>
                </a:gridCol>
                <a:gridCol w="3096380">
                  <a:extLst>
                    <a:ext uri="{9D8B030D-6E8A-4147-A177-3AD203B41FA5}">
                      <a16:colId xmlns:a16="http://schemas.microsoft.com/office/drawing/2014/main" val="626979257"/>
                    </a:ext>
                  </a:extLst>
                </a:gridCol>
              </a:tblGrid>
              <a:tr h="7260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Routines</a:t>
                      </a:r>
                    </a:p>
                    <a:p>
                      <a:pPr algn="ctr"/>
                      <a:r>
                        <a:rPr lang="en-US" sz="2400" dirty="0"/>
                        <a:t>Expectations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Table Conversations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Group</a:t>
                      </a:r>
                    </a:p>
                    <a:p>
                      <a:pPr algn="ctr"/>
                      <a:r>
                        <a:rPr lang="en-US" sz="2400" dirty="0"/>
                        <a:t> Work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Jigsaw</a:t>
                      </a:r>
                    </a:p>
                    <a:p>
                      <a:pPr algn="ctr"/>
                      <a:r>
                        <a:rPr lang="en-US" sz="2400" dirty="0"/>
                        <a:t>Activity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354816"/>
                  </a:ext>
                </a:extLst>
              </a:tr>
              <a:tr h="13982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Being a Team Player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Asking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Sharing the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Reading assigned part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518346"/>
                  </a:ext>
                </a:extLst>
              </a:tr>
              <a:tr h="179333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Being Amazing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Contributing ideas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Monitoring the time to complete the 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Sharing </a:t>
                      </a:r>
                    </a:p>
                    <a:p>
                      <a:pPr algn="ctr"/>
                      <a:r>
                        <a:rPr lang="en-US" sz="2800" dirty="0"/>
                        <a:t>the most valuable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460816"/>
                  </a:ext>
                </a:extLst>
              </a:tr>
              <a:tr h="13982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Being Respectful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Pausing &amp; Paraphrasing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Active </a:t>
                      </a:r>
                    </a:p>
                    <a:p>
                      <a:pPr algn="ctr"/>
                      <a:r>
                        <a:rPr lang="en-US" sz="2800" dirty="0"/>
                        <a:t>Listening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Presuming positive intentions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503965"/>
                  </a:ext>
                </a:extLst>
              </a:tr>
            </a:tbl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98E064FA-D8D2-44D9-987D-EC6728E7AA93}"/>
              </a:ext>
            </a:extLst>
          </p:cNvPr>
          <p:cNvSpPr/>
          <p:nvPr/>
        </p:nvSpPr>
        <p:spPr>
          <a:xfrm>
            <a:off x="2346385" y="1656272"/>
            <a:ext cx="856891" cy="2702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CA37EA2-687C-48B7-A4E2-33F5C797E20D}"/>
              </a:ext>
            </a:extLst>
          </p:cNvPr>
          <p:cNvSpPr/>
          <p:nvPr/>
        </p:nvSpPr>
        <p:spPr>
          <a:xfrm rot="5400000">
            <a:off x="186907" y="1835349"/>
            <a:ext cx="856891" cy="2702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5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imple">
            <a:extLst>
              <a:ext uri="{FF2B5EF4-FFF2-40B4-BE49-F238E27FC236}">
                <a16:creationId xmlns:a16="http://schemas.microsoft.com/office/drawing/2014/main" id="{045A792F-A250-4A1B-8E1B-68B006D2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62900" cy="608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E475A5-9760-40E4-9EE0-17DC6E0C0A14}"/>
              </a:ext>
            </a:extLst>
          </p:cNvPr>
          <p:cNvSpPr/>
          <p:nvPr/>
        </p:nvSpPr>
        <p:spPr>
          <a:xfrm>
            <a:off x="0" y="5103674"/>
            <a:ext cx="8258175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Behavior Support </a:t>
            </a:r>
          </a:p>
          <a:p>
            <a:pPr algn="ctr"/>
            <a:r>
              <a:rPr lang="en-US" sz="5400" b="1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Planning</a:t>
            </a:r>
            <a:endParaRPr lang="en-US" sz="5400" b="1" cap="none" spc="0" dirty="0">
              <a:ln w="0"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64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8975" y="1356638"/>
            <a:ext cx="3714138" cy="414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1510" lvl="1" indent="-285750">
              <a:spcBef>
                <a:spcPts val="370"/>
              </a:spcBef>
              <a:buFont typeface="Stencil" panose="040409050D0802020404" pitchFamily="82" charset="0"/>
              <a:buChar char="∆"/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Disruptive</a:t>
            </a:r>
          </a:p>
          <a:p>
            <a:pPr marL="651510" lvl="1" indent="-285750">
              <a:spcBef>
                <a:spcPts val="370"/>
              </a:spcBef>
              <a:buFont typeface="Stencil" panose="040409050D0802020404" pitchFamily="82" charset="0"/>
              <a:buChar char="∆"/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Talks out</a:t>
            </a:r>
          </a:p>
          <a:p>
            <a:pPr marL="651510" lvl="1" indent="-285750">
              <a:spcBef>
                <a:spcPts val="370"/>
              </a:spcBef>
              <a:buFont typeface="Stencil" panose="040409050D0802020404" pitchFamily="82" charset="0"/>
              <a:buChar char="∆"/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Unprepared</a:t>
            </a:r>
          </a:p>
          <a:p>
            <a:pPr marL="651510" lvl="1" indent="-285750">
              <a:spcBef>
                <a:spcPts val="370"/>
              </a:spcBef>
              <a:buFont typeface="Stencil" panose="040409050D0802020404" pitchFamily="82" charset="0"/>
              <a:buChar char="∆"/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Talks back to teacher</a:t>
            </a:r>
          </a:p>
          <a:p>
            <a:pPr marL="651510" lvl="1" indent="-285750">
              <a:spcBef>
                <a:spcPts val="370"/>
              </a:spcBef>
              <a:buFont typeface="Stencil" panose="040409050D0802020404" pitchFamily="82" charset="0"/>
              <a:buChar char="∆"/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Uses inappropriate language</a:t>
            </a:r>
          </a:p>
          <a:p>
            <a:pPr marL="651510" lvl="1" indent="-285750">
              <a:spcBef>
                <a:spcPts val="370"/>
              </a:spcBef>
              <a:buFont typeface="Stencil" panose="040409050D0802020404" pitchFamily="82" charset="0"/>
              <a:buChar char="∆"/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Tardy</a:t>
            </a:r>
          </a:p>
          <a:p>
            <a:pPr marL="651510" lvl="1" indent="-285750">
              <a:spcBef>
                <a:spcPts val="370"/>
              </a:spcBef>
              <a:buFont typeface="Stencil" panose="040409050D0802020404" pitchFamily="82" charset="0"/>
              <a:buChar char="∆"/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Defiant</a:t>
            </a:r>
          </a:p>
          <a:p>
            <a:pPr marL="651510" lvl="1" indent="-285750">
              <a:spcBef>
                <a:spcPts val="370"/>
              </a:spcBef>
              <a:buFont typeface="Stencil" panose="040409050D0802020404" pitchFamily="82" charset="0"/>
              <a:buChar char="∆"/>
              <a:defRPr/>
            </a:pPr>
            <a:r>
              <a:rPr lang="en-US" sz="2400" b="1" dirty="0">
                <a:latin typeface="Century Gothic" panose="020B0502020202020204" pitchFamily="34" charset="0"/>
              </a:rPr>
              <a:t>Refuses to do work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7327" y="117596"/>
            <a:ext cx="548421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375"/>
              </a:spcBef>
              <a:buFont typeface="Stencil" panose="040409050D0802020404" pitchFamily="82" charset="0"/>
              <a:buChar char="∆"/>
            </a:pPr>
            <a:r>
              <a:rPr lang="en-US" sz="2400" b="1" dirty="0">
                <a:latin typeface="Century Gothic" panose="020B0502020202020204" pitchFamily="34" charset="0"/>
              </a:rPr>
              <a:t>Difficulty taking turns</a:t>
            </a:r>
          </a:p>
          <a:p>
            <a:pPr marL="742950" lvl="1" indent="-285750">
              <a:spcBef>
                <a:spcPts val="375"/>
              </a:spcBef>
              <a:buFont typeface="Stencil" panose="040409050D0802020404" pitchFamily="82" charset="0"/>
              <a:buChar char="∆"/>
            </a:pPr>
            <a:r>
              <a:rPr lang="en-US" sz="2400" b="1" dirty="0">
                <a:latin typeface="Century Gothic" panose="020B0502020202020204" pitchFamily="34" charset="0"/>
              </a:rPr>
              <a:t>Refuses to share</a:t>
            </a:r>
          </a:p>
          <a:p>
            <a:pPr marL="742950" lvl="1" indent="-285750">
              <a:spcBef>
                <a:spcPts val="375"/>
              </a:spcBef>
              <a:buFont typeface="Stencil" panose="040409050D0802020404" pitchFamily="82" charset="0"/>
              <a:buChar char="∆"/>
            </a:pPr>
            <a:r>
              <a:rPr lang="en-US" sz="2400" b="1" dirty="0">
                <a:latin typeface="Century Gothic" panose="020B0502020202020204" pitchFamily="34" charset="0"/>
              </a:rPr>
              <a:t>Out of seat</a:t>
            </a:r>
          </a:p>
          <a:p>
            <a:pPr marL="742950" lvl="1" indent="-285750">
              <a:spcBef>
                <a:spcPts val="375"/>
              </a:spcBef>
              <a:buFont typeface="Stencil" panose="040409050D0802020404" pitchFamily="82" charset="0"/>
              <a:buChar char="∆"/>
            </a:pPr>
            <a:r>
              <a:rPr lang="en-US" sz="2400" b="1" dirty="0">
                <a:latin typeface="Century Gothic" panose="020B0502020202020204" pitchFamily="34" charset="0"/>
              </a:rPr>
              <a:t>Low level aggression</a:t>
            </a:r>
          </a:p>
          <a:p>
            <a:pPr marL="742950" lvl="1" indent="-285750">
              <a:spcBef>
                <a:spcPts val="375"/>
              </a:spcBef>
              <a:buFont typeface="Stencil" panose="040409050D0802020404" pitchFamily="82" charset="0"/>
              <a:buChar char="∆"/>
            </a:pP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>
                <a:latin typeface="Century Gothic" panose="020B0502020202020204" pitchFamily="34" charset="0"/>
                <a:cs typeface="Arial" charset="0"/>
              </a:rPr>
              <a:t>Difficulty following</a:t>
            </a:r>
          </a:p>
          <a:p>
            <a:pPr lvl="1">
              <a:spcBef>
                <a:spcPts val="375"/>
              </a:spcBef>
            </a:pPr>
            <a:r>
              <a:rPr lang="en-US" sz="2400" b="1" dirty="0">
                <a:latin typeface="Century Gothic" panose="020B0502020202020204" pitchFamily="34" charset="0"/>
                <a:cs typeface="Arial" charset="0"/>
              </a:rPr>
              <a:t>     directions</a:t>
            </a:r>
          </a:p>
          <a:p>
            <a:pPr marL="742950" lvl="1" indent="-285750">
              <a:spcBef>
                <a:spcPts val="375"/>
              </a:spcBef>
              <a:buFont typeface="Stencil" panose="040409050D0802020404" pitchFamily="82" charset="0"/>
              <a:buChar char="∆"/>
            </a:pPr>
            <a:r>
              <a:rPr lang="en-US" sz="2400" b="1" dirty="0">
                <a:latin typeface="Century Gothic" panose="020B0502020202020204" pitchFamily="34" charset="0"/>
                <a:cs typeface="Arial" charset="0"/>
              </a:rPr>
              <a:t>Frequent peer conflict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2" descr="Image result for simple">
            <a:extLst>
              <a:ext uri="{FF2B5EF4-FFF2-40B4-BE49-F238E27FC236}">
                <a16:creationId xmlns:a16="http://schemas.microsoft.com/office/drawing/2014/main" id="{47ECAB6C-4B24-46C8-8D76-27989DE5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548" y="72590"/>
            <a:ext cx="3070452" cy="23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DDFA14-1F31-4606-A024-47832189BA3E}"/>
              </a:ext>
            </a:extLst>
          </p:cNvPr>
          <p:cNvSpPr/>
          <p:nvPr/>
        </p:nvSpPr>
        <p:spPr>
          <a:xfrm>
            <a:off x="9229725" y="2603162"/>
            <a:ext cx="2962275" cy="276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Positive Behavior Support Plan  </a:t>
            </a:r>
          </a:p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For </a:t>
            </a:r>
          </a:p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LOW LEVEL Behaviors</a:t>
            </a:r>
          </a:p>
        </p:txBody>
      </p:sp>
      <p:pic>
        <p:nvPicPr>
          <p:cNvPr id="8" name="Picture 7" descr="Picture 3">
            <a:extLst>
              <a:ext uri="{FF2B5EF4-FFF2-40B4-BE49-F238E27FC236}">
                <a16:creationId xmlns:a16="http://schemas.microsoft.com/office/drawing/2014/main" id="{5C04516A-9891-40EA-92DD-C87C6C0F00F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" y="3103029"/>
            <a:ext cx="4907598" cy="358013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48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A6F275-37E3-4409-88E6-D22A44CE32D2}"/>
              </a:ext>
            </a:extLst>
          </p:cNvPr>
          <p:cNvSpPr/>
          <p:nvPr/>
        </p:nvSpPr>
        <p:spPr>
          <a:xfrm>
            <a:off x="190405" y="816078"/>
            <a:ext cx="85821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dirty="0">
                <a:ea typeface="+mj-ea"/>
                <a:cs typeface="+mj-cs"/>
              </a:rPr>
              <a:t>STEP 1:</a:t>
            </a:r>
            <a:r>
              <a:rPr lang="en-US" sz="3600" dirty="0">
                <a:ea typeface="+mj-ea"/>
                <a:cs typeface="+mj-cs"/>
              </a:rPr>
              <a:t>  TEACHER AND STUDENT INTERVIEW DATA</a:t>
            </a:r>
          </a:p>
          <a:p>
            <a:pPr>
              <a:spcBef>
                <a:spcPct val="0"/>
              </a:spcBef>
            </a:pPr>
            <a:r>
              <a:rPr lang="en-US" sz="3600" b="1" dirty="0"/>
              <a:t>STEP 2:</a:t>
            </a:r>
            <a:r>
              <a:rPr lang="en-US" sz="3600" dirty="0"/>
              <a:t>  INTERVIEW DATA / PRECISE PROBLEM STATEMENT</a:t>
            </a:r>
          </a:p>
          <a:p>
            <a:pPr>
              <a:spcBef>
                <a:spcPct val="0"/>
              </a:spcBef>
            </a:pPr>
            <a:r>
              <a:rPr lang="en-US" sz="3600" b="1" dirty="0"/>
              <a:t>STEP 3</a:t>
            </a:r>
            <a:r>
              <a:rPr lang="en-US" sz="3600" dirty="0"/>
              <a:t>:  FUNCTION Of BEHAVIOR STRATEGY PLANNING WORKSHEET</a:t>
            </a:r>
          </a:p>
          <a:p>
            <a:pPr>
              <a:spcBef>
                <a:spcPct val="0"/>
              </a:spcBef>
            </a:pPr>
            <a:r>
              <a:rPr lang="en-US" sz="3600" b="1" dirty="0"/>
              <a:t>STEP 4:</a:t>
            </a:r>
            <a:r>
              <a:rPr lang="en-US" sz="3600" dirty="0"/>
              <a:t> SUPPORT/SOLUTION PLAN</a:t>
            </a:r>
          </a:p>
          <a:p>
            <a:pPr>
              <a:spcBef>
                <a:spcPct val="0"/>
              </a:spcBef>
            </a:pPr>
            <a:r>
              <a:rPr lang="en-US" sz="3600" b="1" dirty="0"/>
              <a:t>STEP 5:</a:t>
            </a:r>
            <a:r>
              <a:rPr lang="en-US" sz="3600" dirty="0"/>
              <a:t>  FIDELITY AND OUTCOME DATA</a:t>
            </a:r>
          </a:p>
          <a:p>
            <a:pPr>
              <a:spcBef>
                <a:spcPct val="0"/>
              </a:spcBef>
            </a:pPr>
            <a:r>
              <a:rPr lang="en-US" sz="3600" b="1" dirty="0"/>
              <a:t>STEP 6:</a:t>
            </a:r>
            <a:r>
              <a:rPr lang="en-US" sz="3600" dirty="0"/>
              <a:t>  COACHING SUPPORT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203376-581D-4C8E-8330-784FE15E822F}"/>
              </a:ext>
            </a:extLst>
          </p:cNvPr>
          <p:cNvSpPr/>
          <p:nvPr/>
        </p:nvSpPr>
        <p:spPr>
          <a:xfrm>
            <a:off x="9229725" y="2603162"/>
            <a:ext cx="2962275" cy="276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Positive Behavior Support Plan  </a:t>
            </a:r>
          </a:p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For </a:t>
            </a:r>
          </a:p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LOW LEVEL Behaviors</a:t>
            </a:r>
          </a:p>
        </p:txBody>
      </p:sp>
      <p:pic>
        <p:nvPicPr>
          <p:cNvPr id="8" name="Picture 2" descr="Image result for simple">
            <a:extLst>
              <a:ext uri="{FF2B5EF4-FFF2-40B4-BE49-F238E27FC236}">
                <a16:creationId xmlns:a16="http://schemas.microsoft.com/office/drawing/2014/main" id="{B8841E9F-23EE-4EDC-8AD3-9B1329A7D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548" y="72590"/>
            <a:ext cx="3070452" cy="23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46D4B-1071-45F3-8CB5-4437902A2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906" y="2087168"/>
            <a:ext cx="3456817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FISHBOWL</a:t>
            </a:r>
          </a:p>
        </p:txBody>
      </p:sp>
      <p:pic>
        <p:nvPicPr>
          <p:cNvPr id="6" name="Picture 5" descr="A glass of water&#10;&#10;Description generated with high confidence">
            <a:extLst>
              <a:ext uri="{FF2B5EF4-FFF2-40B4-BE49-F238E27FC236}">
                <a16:creationId xmlns:a16="http://schemas.microsoft.com/office/drawing/2014/main" id="{EF85B50F-54FC-435E-8CF7-5955D9A83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96" y="1712212"/>
            <a:ext cx="7744821" cy="4996659"/>
          </a:xfrm>
          <a:prstGeom prst="rect">
            <a:avLst/>
          </a:prstGeom>
        </p:spPr>
      </p:pic>
      <p:pic>
        <p:nvPicPr>
          <p:cNvPr id="16" name="Picture 2" descr="Image result for simple">
            <a:extLst>
              <a:ext uri="{FF2B5EF4-FFF2-40B4-BE49-F238E27FC236}">
                <a16:creationId xmlns:a16="http://schemas.microsoft.com/office/drawing/2014/main" id="{CC61349A-159D-43E4-AB19-2AC3FF54D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480" y="2023916"/>
            <a:ext cx="3172037" cy="23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853A95-CBEB-4DF3-A8D2-CE3F475E8DC6}"/>
              </a:ext>
            </a:extLst>
          </p:cNvPr>
          <p:cNvSpPr/>
          <p:nvPr/>
        </p:nvSpPr>
        <p:spPr>
          <a:xfrm>
            <a:off x="9983070" y="384432"/>
            <a:ext cx="11405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234946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CE9D7-2615-4601-BB1F-7D788A612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" y="0"/>
            <a:ext cx="593998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2BF890-E441-4DD9-B454-C61AF72E1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7" y="428625"/>
            <a:ext cx="6111430" cy="642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46D4B-1071-45F3-8CB5-4437902A2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906" y="2087168"/>
            <a:ext cx="3456817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FISHBOWL</a:t>
            </a:r>
          </a:p>
        </p:txBody>
      </p:sp>
      <p:pic>
        <p:nvPicPr>
          <p:cNvPr id="6" name="Picture 5" descr="A glass of water&#10;&#10;Description generated with high confidence">
            <a:extLst>
              <a:ext uri="{FF2B5EF4-FFF2-40B4-BE49-F238E27FC236}">
                <a16:creationId xmlns:a16="http://schemas.microsoft.com/office/drawing/2014/main" id="{EF85B50F-54FC-435E-8CF7-5955D9A83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96" y="1712212"/>
            <a:ext cx="7744821" cy="4996659"/>
          </a:xfrm>
          <a:prstGeom prst="rect">
            <a:avLst/>
          </a:prstGeom>
        </p:spPr>
      </p:pic>
      <p:pic>
        <p:nvPicPr>
          <p:cNvPr id="16" name="Picture 2" descr="Image result for simple">
            <a:extLst>
              <a:ext uri="{FF2B5EF4-FFF2-40B4-BE49-F238E27FC236}">
                <a16:creationId xmlns:a16="http://schemas.microsoft.com/office/drawing/2014/main" id="{CC61349A-159D-43E4-AB19-2AC3FF54D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480" y="2023916"/>
            <a:ext cx="3172037" cy="23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853A95-CBEB-4DF3-A8D2-CE3F475E8DC6}"/>
              </a:ext>
            </a:extLst>
          </p:cNvPr>
          <p:cNvSpPr/>
          <p:nvPr/>
        </p:nvSpPr>
        <p:spPr>
          <a:xfrm>
            <a:off x="9983070" y="384432"/>
            <a:ext cx="11405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168466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80623-E38C-46E7-9C4C-AD069E2D1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" y="1095374"/>
            <a:ext cx="6335324" cy="3438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75C60F-5251-4FBA-B323-370AB62D9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309" y="0"/>
            <a:ext cx="5723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46D4B-1071-45F3-8CB5-4437902A2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906" y="2087168"/>
            <a:ext cx="3456817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FISHBOWL</a:t>
            </a:r>
          </a:p>
        </p:txBody>
      </p:sp>
      <p:pic>
        <p:nvPicPr>
          <p:cNvPr id="6" name="Picture 5" descr="A glass of water&#10;&#10;Description generated with high confidence">
            <a:extLst>
              <a:ext uri="{FF2B5EF4-FFF2-40B4-BE49-F238E27FC236}">
                <a16:creationId xmlns:a16="http://schemas.microsoft.com/office/drawing/2014/main" id="{EF85B50F-54FC-435E-8CF7-5955D9A83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96" y="1712212"/>
            <a:ext cx="7744821" cy="4996659"/>
          </a:xfrm>
          <a:prstGeom prst="rect">
            <a:avLst/>
          </a:prstGeom>
        </p:spPr>
      </p:pic>
      <p:pic>
        <p:nvPicPr>
          <p:cNvPr id="16" name="Picture 2" descr="Image result for simple">
            <a:extLst>
              <a:ext uri="{FF2B5EF4-FFF2-40B4-BE49-F238E27FC236}">
                <a16:creationId xmlns:a16="http://schemas.microsoft.com/office/drawing/2014/main" id="{CC61349A-159D-43E4-AB19-2AC3FF54D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480" y="2023916"/>
            <a:ext cx="3172037" cy="23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853A95-CBEB-4DF3-A8D2-CE3F475E8DC6}"/>
              </a:ext>
            </a:extLst>
          </p:cNvPr>
          <p:cNvSpPr/>
          <p:nvPr/>
        </p:nvSpPr>
        <p:spPr>
          <a:xfrm>
            <a:off x="9983070" y="384432"/>
            <a:ext cx="11405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358815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96E16D-E67C-4C8E-9DC0-B834FA806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157" y="0"/>
            <a:ext cx="7991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8613" y="-345833"/>
            <a:ext cx="11582400" cy="129222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A + B = C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b="1" i="1" dirty="0">
                <a:solidFill>
                  <a:srgbClr val="000000"/>
                </a:solidFill>
              </a:rPr>
              <a:t>A</a:t>
            </a:r>
            <a:r>
              <a:rPr lang="en-US" dirty="0">
                <a:solidFill>
                  <a:srgbClr val="000000"/>
                </a:solidFill>
              </a:rPr>
              <a:t>dult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i="1" dirty="0">
                <a:solidFill>
                  <a:srgbClr val="000000"/>
                </a:solidFill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ehaviors equal student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i="1" dirty="0">
                <a:solidFill>
                  <a:srgbClr val="000000"/>
                </a:solidFill>
              </a:rPr>
              <a:t>C</a:t>
            </a:r>
            <a:r>
              <a:rPr lang="en-US" dirty="0">
                <a:solidFill>
                  <a:srgbClr val="000000"/>
                </a:solidFill>
              </a:rPr>
              <a:t>hange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76200" y="1089025"/>
          <a:ext cx="12115800" cy="566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29796DA-5BF6-4A92-AE2A-90E43A94BE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807" y="2993571"/>
            <a:ext cx="1596386" cy="15963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4FD774-2471-40E4-9908-7600E65497E3}"/>
              </a:ext>
            </a:extLst>
          </p:cNvPr>
          <p:cNvSpPr/>
          <p:nvPr/>
        </p:nvSpPr>
        <p:spPr>
          <a:xfrm>
            <a:off x="5297807" y="3213699"/>
            <a:ext cx="15440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F0EF5E-CE91-42C5-A55C-A82E8A752D8B}"/>
              </a:ext>
            </a:extLst>
          </p:cNvPr>
          <p:cNvSpPr/>
          <p:nvPr/>
        </p:nvSpPr>
        <p:spPr>
          <a:xfrm>
            <a:off x="2686850" y="42068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9"/>
              </a:buBlip>
            </a:pPr>
            <a:r>
              <a:rPr lang="en-US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ea typeface="Poor Richard" panose="02080502050505020702" pitchFamily="18" charset="0"/>
                <a:cs typeface="Times New Roman" panose="02020603050405020304" pitchFamily="18" charset="0"/>
              </a:rPr>
              <a:t>We made impact!</a:t>
            </a:r>
            <a:endParaRPr lang="en-US" sz="3200" b="1" dirty="0">
              <a:latin typeface="Poor Richard" panose="02080502050505020702" pitchFamily="18" charset="0"/>
              <a:ea typeface="Poor Richard" panose="02080502050505020702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9"/>
              </a:buBlip>
            </a:pPr>
            <a:r>
              <a:rPr lang="en-US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ea typeface="Poor Richard" panose="02080502050505020702" pitchFamily="18" charset="0"/>
                <a:cs typeface="Times New Roman" panose="02020603050405020304" pitchFamily="18" charset="0"/>
              </a:rPr>
              <a:t>We got results!</a:t>
            </a:r>
            <a:endParaRPr lang="en-US" sz="3200" b="1" dirty="0">
              <a:effectLst/>
              <a:latin typeface="Poor Richard" panose="02080502050505020702" pitchFamily="18" charset="0"/>
              <a:ea typeface="Poor Richard" panose="02080502050505020702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231474-B89C-4293-B32E-0C6073C386B9}"/>
              </a:ext>
            </a:extLst>
          </p:cNvPr>
          <p:cNvSpPr/>
          <p:nvPr/>
        </p:nvSpPr>
        <p:spPr>
          <a:xfrm>
            <a:off x="7439425" y="4309407"/>
            <a:ext cx="23807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9"/>
              </a:buBlip>
            </a:pPr>
            <a:r>
              <a:rPr lang="en-US" b="1" dirty="0">
                <a:latin typeface="Century Gothic" panose="020B0502020202020204" pitchFamily="34" charset="0"/>
                <a:ea typeface="Poor Richard" panose="02080502050505020702" pitchFamily="18" charset="0"/>
                <a:cs typeface="Calibri" panose="020F0502020204030204" pitchFamily="34" charset="0"/>
              </a:rPr>
              <a:t>We worked the plan the way it was designed.</a:t>
            </a:r>
            <a:endParaRPr lang="en-US" sz="3200" b="1" dirty="0">
              <a:latin typeface="Poor Richard" panose="02080502050505020702" pitchFamily="18" charset="0"/>
              <a:ea typeface="Poor Richard" panose="02080502050505020702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9"/>
              </a:buBlip>
            </a:pPr>
            <a:r>
              <a:rPr lang="en-US" b="1" dirty="0">
                <a:latin typeface="Century Gothic" panose="020B0502020202020204" pitchFamily="34" charset="0"/>
                <a:ea typeface="Poor Richard" panose="02080502050505020702" pitchFamily="18" charset="0"/>
                <a:cs typeface="Calibri" panose="020F0502020204030204" pitchFamily="34" charset="0"/>
              </a:rPr>
              <a:t>We gave it our best effort!</a:t>
            </a:r>
            <a:endParaRPr lang="en-US" sz="3200" b="1" dirty="0">
              <a:effectLst/>
              <a:latin typeface="Poor Richard" panose="02080502050505020702" pitchFamily="18" charset="0"/>
              <a:ea typeface="Poor Richard" panose="02080502050505020702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mage result for breakfast cereals">
            <a:extLst>
              <a:ext uri="{FF2B5EF4-FFF2-40B4-BE49-F238E27FC236}">
                <a16:creationId xmlns:a16="http://schemas.microsoft.com/office/drawing/2014/main" id="{2223372C-4371-478C-A408-B4DE44DF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224" y="116584"/>
            <a:ext cx="2577702" cy="290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breakfast cereals">
            <a:extLst>
              <a:ext uri="{FF2B5EF4-FFF2-40B4-BE49-F238E27FC236}">
                <a16:creationId xmlns:a16="http://schemas.microsoft.com/office/drawing/2014/main" id="{834BB6D9-88A4-4B45-A3AB-CDB118E6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-290513"/>
            <a:ext cx="2347913" cy="366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breakfast cereals">
            <a:extLst>
              <a:ext uri="{FF2B5EF4-FFF2-40B4-BE49-F238E27FC236}">
                <a16:creationId xmlns:a16="http://schemas.microsoft.com/office/drawing/2014/main" id="{73930B95-A0B7-4376-8312-03979EEF6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33" y="204597"/>
            <a:ext cx="1850231" cy="272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>
            <a:extLst>
              <a:ext uri="{FF2B5EF4-FFF2-40B4-BE49-F238E27FC236}">
                <a16:creationId xmlns:a16="http://schemas.microsoft.com/office/drawing/2014/main" id="{092EF9D9-CB27-4A7E-AF8B-4BDC7699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64" y="204596"/>
            <a:ext cx="1679983" cy="272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lated image">
            <a:extLst>
              <a:ext uri="{FF2B5EF4-FFF2-40B4-BE49-F238E27FC236}">
                <a16:creationId xmlns:a16="http://schemas.microsoft.com/office/drawing/2014/main" id="{F846EB5C-EA01-47A0-9941-A3BAE3877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70" y="204597"/>
            <a:ext cx="1714501" cy="272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E2524-778A-4838-8BC5-95223844F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199" y="2970081"/>
            <a:ext cx="9114732" cy="2808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D79AF7-6C9F-4F59-81D6-E77116A02134}"/>
              </a:ext>
            </a:extLst>
          </p:cNvPr>
          <p:cNvSpPr/>
          <p:nvPr/>
        </p:nvSpPr>
        <p:spPr>
          <a:xfrm>
            <a:off x="1600199" y="5828864"/>
            <a:ext cx="91539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Current Mood</a:t>
            </a:r>
          </a:p>
        </p:txBody>
      </p:sp>
    </p:spTree>
    <p:extLst>
      <p:ext uri="{BB962C8B-B14F-4D97-AF65-F5344CB8AC3E}">
        <p14:creationId xmlns:p14="http://schemas.microsoft.com/office/powerpoint/2010/main" val="140354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DA11A3-C595-46F9-B9BE-E43AA1B31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78" y="514350"/>
            <a:ext cx="11911879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0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D9FFD-991D-4059-B925-C739C234B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1" y="21635"/>
            <a:ext cx="10429874" cy="674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1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73F57E-622C-45ED-A891-89EE7689FF0E}"/>
              </a:ext>
            </a:extLst>
          </p:cNvPr>
          <p:cNvSpPr/>
          <p:nvPr/>
        </p:nvSpPr>
        <p:spPr>
          <a:xfrm>
            <a:off x="6530644" y="-51168"/>
            <a:ext cx="38010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Activity #2 Page 5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 descr="See the source image">
            <a:extLst>
              <a:ext uri="{FF2B5EF4-FFF2-40B4-BE49-F238E27FC236}">
                <a16:creationId xmlns:a16="http://schemas.microsoft.com/office/drawing/2014/main" id="{4836E92C-EBE3-47C5-9805-92FFC2B3E73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17" y="1873044"/>
            <a:ext cx="4680814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0DFE40-6A2E-4920-9917-FAFF51A5069B}"/>
              </a:ext>
            </a:extLst>
          </p:cNvPr>
          <p:cNvSpPr/>
          <p:nvPr/>
        </p:nvSpPr>
        <p:spPr>
          <a:xfrm>
            <a:off x="-274301" y="145642"/>
            <a:ext cx="1252332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PRACTICE-BASED COACHING</a:t>
            </a:r>
            <a:endParaRPr lang="en-US" sz="6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F40273-8119-4353-8445-3C7FA8F18F2F}"/>
              </a:ext>
            </a:extLst>
          </p:cNvPr>
          <p:cNvSpPr/>
          <p:nvPr/>
        </p:nvSpPr>
        <p:spPr>
          <a:xfrm>
            <a:off x="6174495" y="2081552"/>
            <a:ext cx="4642618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cap="none" spc="50" dirty="0">
                <a:ln w="0"/>
                <a:solidFill>
                  <a:srgbClr val="00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Shared Goals &amp; </a:t>
            </a:r>
          </a:p>
          <a:p>
            <a:r>
              <a:rPr lang="en-US" sz="4400" b="1" cap="none" spc="50" dirty="0">
                <a:ln w="0"/>
                <a:solidFill>
                  <a:srgbClr val="00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Action Planning</a:t>
            </a:r>
          </a:p>
          <a:p>
            <a:r>
              <a:rPr lang="en-US" sz="44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Focused </a:t>
            </a:r>
          </a:p>
          <a:p>
            <a:r>
              <a:rPr lang="en-US" sz="44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Observation</a:t>
            </a:r>
          </a:p>
          <a:p>
            <a:r>
              <a:rPr lang="en-US" sz="4400" b="1" cap="none" spc="50" dirty="0">
                <a:ln w="0"/>
                <a:solidFill>
                  <a:srgbClr val="00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Reflection &amp;</a:t>
            </a:r>
          </a:p>
          <a:p>
            <a:r>
              <a:rPr lang="en-US" sz="4400" b="1" cap="none" spc="50" dirty="0">
                <a:ln w="0"/>
                <a:solidFill>
                  <a:srgbClr val="00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281625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7C5C99-429E-46BC-AC31-6CF077F94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529493"/>
              </p:ext>
            </p:extLst>
          </p:nvPr>
        </p:nvGraphicFramePr>
        <p:xfrm>
          <a:off x="1178452" y="643467"/>
          <a:ext cx="9835095" cy="408525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835095">
                  <a:extLst>
                    <a:ext uri="{9D8B030D-6E8A-4147-A177-3AD203B41FA5}">
                      <a16:colId xmlns:a16="http://schemas.microsoft.com/office/drawing/2014/main" val="1363159532"/>
                    </a:ext>
                  </a:extLst>
                </a:gridCol>
              </a:tblGrid>
              <a:tr h="4759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Reflective Coaching Conversation Questions</a:t>
                      </a:r>
                      <a:endParaRPr lang="en-US" sz="24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735" marR="148735" marT="0" marB="0"/>
                </a:tc>
                <a:extLst>
                  <a:ext uri="{0D108BD9-81ED-4DB2-BD59-A6C34878D82A}">
                    <a16:rowId xmlns:a16="http://schemas.microsoft.com/office/drawing/2014/main" val="4267913523"/>
                  </a:ext>
                </a:extLst>
              </a:tr>
              <a:tr h="1401413">
                <a:tc>
                  <a:txBody>
                    <a:bodyPr/>
                    <a:lstStyle/>
                    <a:p>
                      <a:pPr marL="742950" marR="0" lvl="1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"/>
                        <a:tabLst>
                          <a:tab pos="914400" algn="l"/>
                        </a:tabLst>
                      </a:pPr>
                      <a:r>
                        <a:rPr lang="en-US" sz="2200">
                          <a:effectLst/>
                        </a:rPr>
                        <a:t>“How do you think the solution-action plan worked?”  </a:t>
                      </a:r>
                      <a:endParaRPr lang="en-US" sz="2400">
                        <a:effectLst/>
                      </a:endParaRPr>
                    </a:p>
                    <a:p>
                      <a:pPr marL="742950" marR="0" lvl="1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"/>
                        <a:tabLst>
                          <a:tab pos="914400" algn="l"/>
                        </a:tabLst>
                      </a:pPr>
                      <a:r>
                        <a:rPr lang="en-US" sz="2200">
                          <a:effectLst/>
                        </a:rPr>
                        <a:t>“What parts of the solution-action plan went well?”  </a:t>
                      </a:r>
                      <a:endParaRPr lang="en-US" sz="2400">
                        <a:effectLst/>
                      </a:endParaRPr>
                    </a:p>
                    <a:p>
                      <a:pPr marL="742950" marR="0" lvl="1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"/>
                        <a:tabLst>
                          <a:tab pos="914400" algn="l"/>
                        </a:tabLst>
                      </a:pPr>
                      <a:r>
                        <a:rPr lang="en-US" sz="2200">
                          <a:effectLst/>
                        </a:rPr>
                        <a:t>“What parts of the plan felt less effective?”</a:t>
                      </a:r>
                      <a:endParaRPr lang="en-US" sz="2400">
                        <a:effectLst/>
                      </a:endParaRPr>
                    </a:p>
                    <a:p>
                      <a:pPr marL="742950" marR="0" lvl="1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"/>
                        <a:tabLst>
                          <a:tab pos="914400" algn="l"/>
                        </a:tabLst>
                      </a:pPr>
                      <a:r>
                        <a:rPr lang="en-US" sz="2200">
                          <a:effectLst/>
                        </a:rPr>
                        <a:t>“Were there any tricky parts?  What were they?”</a:t>
                      </a:r>
                      <a:endParaRPr lang="en-US" sz="24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735" marR="148735" marT="0" marB="0"/>
                </a:tc>
                <a:extLst>
                  <a:ext uri="{0D108BD9-81ED-4DB2-BD59-A6C34878D82A}">
                    <a16:rowId xmlns:a16="http://schemas.microsoft.com/office/drawing/2014/main" val="504857326"/>
                  </a:ext>
                </a:extLst>
              </a:tr>
              <a:tr h="4759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Collaborative Coaching Conversation Questions</a:t>
                      </a:r>
                      <a:endParaRPr lang="en-US" sz="24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735" marR="148735" marT="0" marB="0"/>
                </a:tc>
                <a:extLst>
                  <a:ext uri="{0D108BD9-81ED-4DB2-BD59-A6C34878D82A}">
                    <a16:rowId xmlns:a16="http://schemas.microsoft.com/office/drawing/2014/main" val="441316195"/>
                  </a:ext>
                </a:extLst>
              </a:tr>
              <a:tr h="1731935">
                <a:tc>
                  <a:txBody>
                    <a:bodyPr/>
                    <a:lstStyle/>
                    <a:p>
                      <a:pPr marL="742950" marR="0" lvl="1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"/>
                        <a:tabLst>
                          <a:tab pos="914400" algn="l"/>
                        </a:tabLst>
                      </a:pPr>
                      <a:r>
                        <a:rPr lang="en-US" sz="2200" dirty="0">
                          <a:effectLst/>
                        </a:rPr>
                        <a:t>“Have you considered this (example)?”</a:t>
                      </a:r>
                      <a:endParaRPr lang="en-US" sz="2400" dirty="0">
                        <a:effectLst/>
                      </a:endParaRPr>
                    </a:p>
                    <a:p>
                      <a:pPr marL="742950" marR="0" lvl="1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"/>
                        <a:tabLst>
                          <a:tab pos="914400" algn="l"/>
                        </a:tabLst>
                      </a:pPr>
                      <a:r>
                        <a:rPr lang="en-US" sz="2200" dirty="0">
                          <a:effectLst/>
                        </a:rPr>
                        <a:t>“What do you think would be more effective?”</a:t>
                      </a:r>
                      <a:endParaRPr lang="en-US" sz="2400" dirty="0">
                        <a:effectLst/>
                      </a:endParaRPr>
                    </a:p>
                    <a:p>
                      <a:pPr marL="742950" marR="0" lvl="1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"/>
                        <a:tabLst>
                          <a:tab pos="914400" algn="l"/>
                        </a:tabLst>
                      </a:pPr>
                      <a:r>
                        <a:rPr lang="en-US" sz="2200" dirty="0">
                          <a:effectLst/>
                        </a:rPr>
                        <a:t>“Others have found this to work well.  Would it work for you?”</a:t>
                      </a:r>
                      <a:endParaRPr lang="en-US" sz="2400" dirty="0">
                        <a:effectLst/>
                      </a:endParaRPr>
                    </a:p>
                    <a:p>
                      <a:pPr marL="742950" marR="0" lvl="1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 2" panose="05020102010507070707" pitchFamily="18" charset="2"/>
                        <a:buChar char=""/>
                        <a:tabLst>
                          <a:tab pos="914400" algn="l"/>
                        </a:tabLst>
                      </a:pPr>
                      <a:r>
                        <a:rPr lang="en-US" sz="2200" dirty="0">
                          <a:effectLst/>
                        </a:rPr>
                        <a:t>“What are your next steps?”  and “What do you need from me?”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735" marR="148735" marT="0" marB="0"/>
                </a:tc>
                <a:extLst>
                  <a:ext uri="{0D108BD9-81ED-4DB2-BD59-A6C34878D82A}">
                    <a16:rowId xmlns:a16="http://schemas.microsoft.com/office/drawing/2014/main" val="410287037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38A747C-81BA-4B33-AC2C-72001418E62D}"/>
              </a:ext>
            </a:extLst>
          </p:cNvPr>
          <p:cNvSpPr/>
          <p:nvPr/>
        </p:nvSpPr>
        <p:spPr>
          <a:xfrm>
            <a:off x="1784772" y="5136431"/>
            <a:ext cx="8480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REFLECTION &amp; FEEDBACK</a:t>
            </a:r>
          </a:p>
        </p:txBody>
      </p:sp>
    </p:spTree>
    <p:extLst>
      <p:ext uri="{BB962C8B-B14F-4D97-AF65-F5344CB8AC3E}">
        <p14:creationId xmlns:p14="http://schemas.microsoft.com/office/powerpoint/2010/main" val="37637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CFD18-C5D1-43E8-B87C-D71ADAB83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" y="238664"/>
            <a:ext cx="11257920" cy="29933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9CEE58-CDFC-4949-A2E0-DD16A8DD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00" y="3178180"/>
            <a:ext cx="11316718" cy="333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1718DF-A734-4D88-B5EC-9D9AC2527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08" y="1091870"/>
            <a:ext cx="11717784" cy="42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536410-7088-44BC-81CD-8CEEE426E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50" y="384505"/>
            <a:ext cx="11349911" cy="48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3993CD-90A5-4F2C-91A6-3EB29CD5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965" y="12940"/>
            <a:ext cx="938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0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3993CD-90A5-4F2C-91A6-3EB29CD5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965" y="12940"/>
            <a:ext cx="938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3C33FB-C66B-4BD8-9D7A-9568435F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721" y="0"/>
            <a:ext cx="7050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9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4E961-FC05-4035-A8D5-EE8EE82FA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2159"/>
            <a:ext cx="11994187" cy="51831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43B09A-85AD-40D7-A2D5-89479A548045}"/>
              </a:ext>
            </a:extLst>
          </p:cNvPr>
          <p:cNvSpPr/>
          <p:nvPr/>
        </p:nvSpPr>
        <p:spPr>
          <a:xfrm>
            <a:off x="2097697" y="70832"/>
            <a:ext cx="76626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Positive Classroom </a:t>
            </a:r>
          </a:p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Behavior Supports (PCBS)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65C88-C27D-4C85-AA86-605DABC4F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2138901" cy="171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B446-2CC7-4223-874D-325A50C2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7966"/>
            <a:ext cx="12105736" cy="103685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Student/Classroom </a:t>
            </a:r>
            <a:br>
              <a:rPr lang="en-US" sz="5400" dirty="0"/>
            </a:br>
            <a:r>
              <a:rPr lang="en-US" sz="5400" dirty="0"/>
              <a:t>Observation and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14A5F-CA1D-46BB-9A3B-3F16F37C0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82" y="1544816"/>
            <a:ext cx="11611154" cy="53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B446-2CC7-4223-874D-325A50C2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7966"/>
            <a:ext cx="12105736" cy="103685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Student/Classroom </a:t>
            </a:r>
            <a:br>
              <a:rPr lang="en-US" sz="5400" dirty="0"/>
            </a:br>
            <a:r>
              <a:rPr lang="en-US" sz="5400" dirty="0"/>
              <a:t>Observation and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6D46A-E696-4683-882C-7F0349BCF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399" y="1707940"/>
            <a:ext cx="7343775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B446-2CC7-4223-874D-325A50C2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7966"/>
            <a:ext cx="12105736" cy="103685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Student/Classroom </a:t>
            </a:r>
            <a:br>
              <a:rPr lang="en-US" sz="5400" dirty="0"/>
            </a:br>
            <a:r>
              <a:rPr lang="en-US" sz="5400" dirty="0"/>
              <a:t>Observation and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2BABB-3E77-4264-BBD5-7B7B5149BD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69" y="1587260"/>
            <a:ext cx="5748475" cy="4882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77F634-EFCE-4330-8912-770203D8DE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5" y="1782792"/>
            <a:ext cx="5095334" cy="482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B446-2CC7-4223-874D-325A50C2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7966"/>
            <a:ext cx="12105736" cy="103685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Student/Classroom </a:t>
            </a:r>
            <a:br>
              <a:rPr lang="en-US" sz="5400" dirty="0"/>
            </a:br>
            <a:r>
              <a:rPr lang="en-US" sz="5400" dirty="0"/>
              <a:t>Observation and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BB4FF-4F85-4C55-B89F-0B588BF65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295" y="1738851"/>
            <a:ext cx="9138069" cy="439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B446-2CC7-4223-874D-325A50C2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7966"/>
            <a:ext cx="12105736" cy="103685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Student/Classroom </a:t>
            </a:r>
            <a:br>
              <a:rPr lang="en-US" sz="5400" dirty="0"/>
            </a:br>
            <a:r>
              <a:rPr lang="en-US" sz="5400" dirty="0"/>
              <a:t>Observation and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8FF94-E289-458D-AFBC-049018332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736" y="1974820"/>
            <a:ext cx="9614403" cy="442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15" y="-21411"/>
            <a:ext cx="7882758" cy="6584730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24757" y="1939179"/>
            <a:ext cx="3814118" cy="452488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2800" dirty="0"/>
              <a:t>What Positive Classroom Behavior Supports will you put in place the first day of school?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What individualized PCBS will you practice and build fluency next year?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4408790-8535-4AB0-8B71-CCCA0D721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827518"/>
              </p:ext>
            </p:extLst>
          </p:nvPr>
        </p:nvGraphicFramePr>
        <p:xfrm>
          <a:off x="4233521" y="1939179"/>
          <a:ext cx="7579746" cy="464714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252760">
                  <a:extLst>
                    <a:ext uri="{9D8B030D-6E8A-4147-A177-3AD203B41FA5}">
                      <a16:colId xmlns:a16="http://schemas.microsoft.com/office/drawing/2014/main" val="3598433108"/>
                    </a:ext>
                  </a:extLst>
                </a:gridCol>
                <a:gridCol w="4326986">
                  <a:extLst>
                    <a:ext uri="{9D8B030D-6E8A-4147-A177-3AD203B41FA5}">
                      <a16:colId xmlns:a16="http://schemas.microsoft.com/office/drawing/2014/main" val="4132008811"/>
                    </a:ext>
                  </a:extLst>
                </a:gridCol>
              </a:tblGrid>
              <a:tr h="3186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PCBS Practices: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Next Steps: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941841"/>
                  </a:ext>
                </a:extLst>
              </a:tr>
              <a:tr h="95197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Foundations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823889"/>
                  </a:ext>
                </a:extLst>
              </a:tr>
              <a:tr h="103574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Prevention Practices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003367"/>
                  </a:ext>
                </a:extLst>
              </a:tr>
              <a:tr h="103574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Response Practices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367726"/>
                  </a:ext>
                </a:extLst>
              </a:tr>
              <a:tr h="95197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Individualized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09313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1A5795D-3B75-4B60-80FC-3FCA71044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082015" cy="18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82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297931"/>
              </p:ext>
            </p:extLst>
          </p:nvPr>
        </p:nvGraphicFramePr>
        <p:xfrm>
          <a:off x="-2" y="5316"/>
          <a:ext cx="12192003" cy="6852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1963041597"/>
                    </a:ext>
                  </a:extLst>
                </a:gridCol>
                <a:gridCol w="4064001">
                  <a:extLst>
                    <a:ext uri="{9D8B030D-6E8A-4147-A177-3AD203B41FA5}">
                      <a16:colId xmlns:a16="http://schemas.microsoft.com/office/drawing/2014/main" val="3728311427"/>
                    </a:ext>
                  </a:extLst>
                </a:gridCol>
                <a:gridCol w="4064001">
                  <a:extLst>
                    <a:ext uri="{9D8B030D-6E8A-4147-A177-3AD203B41FA5}">
                      <a16:colId xmlns:a16="http://schemas.microsoft.com/office/drawing/2014/main" val="2406253151"/>
                    </a:ext>
                  </a:extLst>
                </a:gridCol>
              </a:tblGrid>
              <a:tr h="1363785">
                <a:tc gridSpan="3"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bg1"/>
                          </a:solidFill>
                        </a:rPr>
                        <a:t>Behavioral</a:t>
                      </a:r>
                      <a:r>
                        <a:rPr lang="en-US" sz="7200" b="1" baseline="0" dirty="0">
                          <a:solidFill>
                            <a:schemeClr val="bg1"/>
                          </a:solidFill>
                        </a:rPr>
                        <a:t> Expectations</a:t>
                      </a:r>
                      <a:endParaRPr lang="en-US" sz="7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704931"/>
                  </a:ext>
                </a:extLst>
              </a:tr>
              <a:tr h="548889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/>
                        <a:t>Respectful</a:t>
                      </a:r>
                    </a:p>
                    <a:p>
                      <a:pPr algn="ctr"/>
                      <a:endParaRPr lang="en-US" sz="480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/>
                        <a:t>Team Player</a:t>
                      </a:r>
                    </a:p>
                    <a:p>
                      <a:pPr algn="ctr"/>
                      <a:endParaRPr lang="en-US" sz="4800" dirty="0"/>
                    </a:p>
                    <a:p>
                      <a:pPr algn="ctr"/>
                      <a:endParaRPr lang="en-US" sz="4800" dirty="0"/>
                    </a:p>
                    <a:p>
                      <a:pPr algn="ctr"/>
                      <a:endParaRPr lang="en-US" sz="4800" dirty="0"/>
                    </a:p>
                    <a:p>
                      <a:pPr algn="ctr"/>
                      <a:endParaRPr lang="en-US" sz="480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Amazing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69875294"/>
                  </a:ext>
                </a:extLst>
              </a:tr>
            </a:tbl>
          </a:graphicData>
        </a:graphic>
      </p:graphicFrame>
      <p:pic>
        <p:nvPicPr>
          <p:cNvPr id="1026" name="Picture 2" descr="Image result for Green Raffle Tickets">
            <a:extLst>
              <a:ext uri="{FF2B5EF4-FFF2-40B4-BE49-F238E27FC236}">
                <a16:creationId xmlns:a16="http://schemas.microsoft.com/office/drawing/2014/main" id="{5CCF441B-5812-42E0-9941-B8F8767D7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971">
            <a:off x="509871" y="3156140"/>
            <a:ext cx="3264157" cy="16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Green Raffle Tickets">
            <a:extLst>
              <a:ext uri="{FF2B5EF4-FFF2-40B4-BE49-F238E27FC236}">
                <a16:creationId xmlns:a16="http://schemas.microsoft.com/office/drawing/2014/main" id="{287CC87A-AAA7-42EF-AB80-6A4E33FA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971">
            <a:off x="4463920" y="3262532"/>
            <a:ext cx="3264157" cy="16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Green Raffle Tickets">
            <a:extLst>
              <a:ext uri="{FF2B5EF4-FFF2-40B4-BE49-F238E27FC236}">
                <a16:creationId xmlns:a16="http://schemas.microsoft.com/office/drawing/2014/main" id="{E7B9830A-1FEB-409D-9D68-B681E9F2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971">
            <a:off x="8601725" y="3414931"/>
            <a:ext cx="3264157" cy="16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BBDB0B-B3C3-44B8-9E0A-FE455C547ABA}"/>
              </a:ext>
            </a:extLst>
          </p:cNvPr>
          <p:cNvSpPr/>
          <p:nvPr/>
        </p:nvSpPr>
        <p:spPr>
          <a:xfrm rot="1195621">
            <a:off x="1443306" y="3392905"/>
            <a:ext cx="153920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Raffle </a:t>
            </a:r>
          </a:p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Winner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C905A1-EB5A-4C27-81AE-F826BFFC0B32}"/>
              </a:ext>
            </a:extLst>
          </p:cNvPr>
          <p:cNvSpPr/>
          <p:nvPr/>
        </p:nvSpPr>
        <p:spPr>
          <a:xfrm rot="1195621">
            <a:off x="5326396" y="3449891"/>
            <a:ext cx="153920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Raffle </a:t>
            </a:r>
          </a:p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Winner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28524A-A55F-42D4-B72E-716F7CF15807}"/>
              </a:ext>
            </a:extLst>
          </p:cNvPr>
          <p:cNvSpPr/>
          <p:nvPr/>
        </p:nvSpPr>
        <p:spPr>
          <a:xfrm rot="1195621">
            <a:off x="9537646" y="3708681"/>
            <a:ext cx="153920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Raffle </a:t>
            </a:r>
          </a:p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Winner</a:t>
            </a:r>
          </a:p>
        </p:txBody>
      </p:sp>
    </p:spTree>
    <p:extLst>
      <p:ext uri="{BB962C8B-B14F-4D97-AF65-F5344CB8AC3E}">
        <p14:creationId xmlns:p14="http://schemas.microsoft.com/office/powerpoint/2010/main" val="399342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mage result for breakfast cereals">
            <a:extLst>
              <a:ext uri="{FF2B5EF4-FFF2-40B4-BE49-F238E27FC236}">
                <a16:creationId xmlns:a16="http://schemas.microsoft.com/office/drawing/2014/main" id="{2223372C-4371-478C-A408-B4DE44DF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224" y="116584"/>
            <a:ext cx="2577702" cy="290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breakfast cereals">
            <a:extLst>
              <a:ext uri="{FF2B5EF4-FFF2-40B4-BE49-F238E27FC236}">
                <a16:creationId xmlns:a16="http://schemas.microsoft.com/office/drawing/2014/main" id="{834BB6D9-88A4-4B45-A3AB-CDB118E6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-290513"/>
            <a:ext cx="2347913" cy="366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breakfast cereals">
            <a:extLst>
              <a:ext uri="{FF2B5EF4-FFF2-40B4-BE49-F238E27FC236}">
                <a16:creationId xmlns:a16="http://schemas.microsoft.com/office/drawing/2014/main" id="{73930B95-A0B7-4376-8312-03979EEF6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33" y="204597"/>
            <a:ext cx="1850231" cy="272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>
            <a:extLst>
              <a:ext uri="{FF2B5EF4-FFF2-40B4-BE49-F238E27FC236}">
                <a16:creationId xmlns:a16="http://schemas.microsoft.com/office/drawing/2014/main" id="{092EF9D9-CB27-4A7E-AF8B-4BDC7699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64" y="204596"/>
            <a:ext cx="1679983" cy="272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lated image">
            <a:extLst>
              <a:ext uri="{FF2B5EF4-FFF2-40B4-BE49-F238E27FC236}">
                <a16:creationId xmlns:a16="http://schemas.microsoft.com/office/drawing/2014/main" id="{F846EB5C-EA01-47A0-9941-A3BAE3877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70" y="204597"/>
            <a:ext cx="1714501" cy="272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E2524-778A-4838-8BC5-95223844F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199" y="2970081"/>
            <a:ext cx="9114732" cy="2808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D79AF7-6C9F-4F59-81D6-E77116A02134}"/>
              </a:ext>
            </a:extLst>
          </p:cNvPr>
          <p:cNvSpPr/>
          <p:nvPr/>
        </p:nvSpPr>
        <p:spPr>
          <a:xfrm>
            <a:off x="549299" y="5620585"/>
            <a:ext cx="112165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Positive Classroom Behavior Supports 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like…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because…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66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D352B-DC78-415B-BCDE-784E8DAA7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3326" y="-215159"/>
            <a:ext cx="5026250" cy="2560320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MORNING ROUTINES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DBFF0-EFE3-4A84-A6CF-5AB2E23473CC}"/>
              </a:ext>
            </a:extLst>
          </p:cNvPr>
          <p:cNvSpPr/>
          <p:nvPr/>
        </p:nvSpPr>
        <p:spPr>
          <a:xfrm>
            <a:off x="64893" y="5928812"/>
            <a:ext cx="6442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https://www.dropbox.com/s/ly1ilgc0jm9wlmd/morning%20routines%207415%20%282016_12_03%2020_01_07%20UTC%29.mov?dl=0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7D68D-210A-4557-BC8D-AADAAFE90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889" y="2625360"/>
            <a:ext cx="2745332" cy="4187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F2D0B6-8652-449D-84A4-8881A65DD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95" y="127003"/>
            <a:ext cx="4565040" cy="577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7E0B2-CF71-4168-BAE0-089255A9F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24" y="51758"/>
            <a:ext cx="6858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4BD8D38-DD83-48B0-AFD5-42A2AAD7C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359" y="4524769"/>
            <a:ext cx="4001063" cy="2560320"/>
          </a:xfrm>
        </p:spPr>
        <p:txBody>
          <a:bodyPr/>
          <a:lstStyle/>
          <a:p>
            <a:pPr algn="ctr"/>
            <a:r>
              <a:rPr lang="en-US" b="1" dirty="0"/>
              <a:t>Welcoming Students with </a:t>
            </a:r>
            <a:br>
              <a:rPr lang="en-US" b="1" dirty="0"/>
            </a:br>
            <a:r>
              <a:rPr lang="en-US" b="1" dirty="0"/>
              <a:t>a Smile</a:t>
            </a:r>
            <a:br>
              <a:rPr lang="en-US" dirty="0"/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122EFD-9B3A-4A76-94DE-877E16FD9DF9}"/>
              </a:ext>
            </a:extLst>
          </p:cNvPr>
          <p:cNvSpPr/>
          <p:nvPr/>
        </p:nvSpPr>
        <p:spPr>
          <a:xfrm>
            <a:off x="523829" y="5729024"/>
            <a:ext cx="26965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BUILDING </a:t>
            </a:r>
          </a:p>
          <a:p>
            <a:r>
              <a:rPr lang="en-US" sz="3200" b="1" kern="0" dirty="0">
                <a:solidFill>
                  <a:schemeClr val="bg1"/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COMMUNITY</a:t>
            </a:r>
            <a:endParaRPr lang="en-US" sz="3200" b="1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BDA534-FA66-4FE7-8E80-C46D2447DAC9}"/>
              </a:ext>
            </a:extLst>
          </p:cNvPr>
          <p:cNvSpPr/>
          <p:nvPr/>
        </p:nvSpPr>
        <p:spPr>
          <a:xfrm>
            <a:off x="523829" y="51758"/>
            <a:ext cx="32794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ADDRESSING UNDERLYING CAUSES OF MISBEHAVIOR</a:t>
            </a:r>
            <a:endParaRPr lang="en-US" sz="3200" b="1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96B70E-FB4E-4ECB-B89B-103BE14B65BC}"/>
              </a:ext>
            </a:extLst>
          </p:cNvPr>
          <p:cNvSpPr/>
          <p:nvPr/>
        </p:nvSpPr>
        <p:spPr>
          <a:xfrm>
            <a:off x="3953643" y="51758"/>
            <a:ext cx="35124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chemeClr val="bg1"/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BENEFITS FOR TEACHERS</a:t>
            </a:r>
            <a:endParaRPr lang="en-US" sz="3200" b="1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4576D5-F486-4F91-B7CF-BFDF04B4DF3B}"/>
              </a:ext>
            </a:extLst>
          </p:cNvPr>
          <p:cNvSpPr/>
          <p:nvPr/>
        </p:nvSpPr>
        <p:spPr>
          <a:xfrm rot="5400000">
            <a:off x="7735592" y="2332011"/>
            <a:ext cx="600837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JIGSAW</a:t>
            </a:r>
          </a:p>
        </p:txBody>
      </p:sp>
    </p:spTree>
    <p:extLst>
      <p:ext uri="{BB962C8B-B14F-4D97-AF65-F5344CB8AC3E}">
        <p14:creationId xmlns:p14="http://schemas.microsoft.com/office/powerpoint/2010/main" val="39033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66C6C-BB4B-4DD6-BF35-E71D20BD6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5789" y="3595975"/>
            <a:ext cx="2127850" cy="117155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https://www.ted.com/talks/ron_gutman_the_hidden_power_of_smiling?language=en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Image result for smiling emoji gif">
            <a:extLst>
              <a:ext uri="{FF2B5EF4-FFF2-40B4-BE49-F238E27FC236}">
                <a16:creationId xmlns:a16="http://schemas.microsoft.com/office/drawing/2014/main" id="{81A4858B-CE2E-4010-B17E-E02563B89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94" y="1724076"/>
            <a:ext cx="5854460" cy="495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1057CE-620F-41C1-AE65-3816FD7FA870}"/>
              </a:ext>
            </a:extLst>
          </p:cNvPr>
          <p:cNvSpPr/>
          <p:nvPr/>
        </p:nvSpPr>
        <p:spPr>
          <a:xfrm>
            <a:off x="0" y="-69163"/>
            <a:ext cx="94775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Hidden Power </a:t>
            </a:r>
          </a:p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the Smile</a:t>
            </a:r>
          </a:p>
        </p:txBody>
      </p:sp>
    </p:spTree>
    <p:extLst>
      <p:ext uri="{BB962C8B-B14F-4D97-AF65-F5344CB8AC3E}">
        <p14:creationId xmlns:p14="http://schemas.microsoft.com/office/powerpoint/2010/main" val="413408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les Direction 16X9">
  <a:themeElements>
    <a:clrScheme name="Custom 109">
      <a:dk1>
        <a:srgbClr val="000099"/>
      </a:dk1>
      <a:lt1>
        <a:sysClr val="window" lastClr="FFFFFF"/>
      </a:lt1>
      <a:dk2>
        <a:srgbClr val="000074"/>
      </a:dk2>
      <a:lt2>
        <a:srgbClr val="EBEBEB"/>
      </a:lt2>
      <a:accent1>
        <a:srgbClr val="0070C0"/>
      </a:accent1>
      <a:accent2>
        <a:srgbClr val="000099"/>
      </a:accent2>
      <a:accent3>
        <a:srgbClr val="0070C0"/>
      </a:accent3>
      <a:accent4>
        <a:srgbClr val="000099"/>
      </a:accent4>
      <a:accent5>
        <a:srgbClr val="000066"/>
      </a:accent5>
      <a:accent6>
        <a:srgbClr val="40619D"/>
      </a:accent6>
      <a:hlink>
        <a:srgbClr val="828282"/>
      </a:hlink>
      <a:folHlink>
        <a:srgbClr val="A5A5A5"/>
      </a:folHlink>
    </a:clrScheme>
    <a:fontScheme name="Custom 4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rection presentation (widescreen).potx" id="{D17AB31B-F25B-45F4-B34E-C6982D129A29}" vid="{B63A7B92-8C2A-4E6A-9062-768A2448E61C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FB9EFD150C3C4A85DB2D65281F9DE7" ma:contentTypeVersion="8" ma:contentTypeDescription="Create a new document." ma:contentTypeScope="" ma:versionID="87bf9068b51927e2a4546f678d10a092">
  <xsd:schema xmlns:xsd="http://www.w3.org/2001/XMLSchema" xmlns:xs="http://www.w3.org/2001/XMLSchema" xmlns:p="http://schemas.microsoft.com/office/2006/metadata/properties" xmlns:ns2="3a33cd16-1970-4d06-a71a-e4076c0ce293" xmlns:ns3="0fff8973-9e5d-413b-8753-c5192a910b7a" targetNamespace="http://schemas.microsoft.com/office/2006/metadata/properties" ma:root="true" ma:fieldsID="6bcdd48e393e332ec4b361e5d7e903c6" ns2:_="" ns3:_="">
    <xsd:import namespace="3a33cd16-1970-4d06-a71a-e4076c0ce293"/>
    <xsd:import namespace="0fff8973-9e5d-413b-8753-c5192a910b7a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SharedWithUser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33cd16-1970-4d06-a71a-e4076c0ce293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f8973-9e5d-413b-8753-c5192a910b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35010C-51F0-478C-B944-FFE9E059F05B}"/>
</file>

<file path=customXml/itemProps2.xml><?xml version="1.0" encoding="utf-8"?>
<ds:datastoreItem xmlns:ds="http://schemas.openxmlformats.org/officeDocument/2006/customXml" ds:itemID="{6B2DC50B-7215-4F1E-8817-F59C9E06EB22}"/>
</file>

<file path=customXml/itemProps3.xml><?xml version="1.0" encoding="utf-8"?>
<ds:datastoreItem xmlns:ds="http://schemas.openxmlformats.org/officeDocument/2006/customXml" ds:itemID="{7378B055-81E2-4C82-8D0F-BA41C6104E14}"/>
</file>

<file path=docProps/app.xml><?xml version="1.0" encoding="utf-8"?>
<Properties xmlns="http://schemas.openxmlformats.org/officeDocument/2006/extended-properties" xmlns:vt="http://schemas.openxmlformats.org/officeDocument/2006/docPropsVTypes">
  <Template>Business direction presentation (widescreen)</Template>
  <TotalTime>4120</TotalTime>
  <Words>1053</Words>
  <Application>Microsoft Office PowerPoint</Application>
  <PresentationFormat>Widescreen</PresentationFormat>
  <Paragraphs>302</Paragraphs>
  <Slides>56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Book Antiqua</vt:lpstr>
      <vt:lpstr>Calibri</vt:lpstr>
      <vt:lpstr>Century Gothic</vt:lpstr>
      <vt:lpstr>Gabriola</vt:lpstr>
      <vt:lpstr>Kristen ITC</vt:lpstr>
      <vt:lpstr>Poor Richard</vt:lpstr>
      <vt:lpstr>Stencil</vt:lpstr>
      <vt:lpstr>Symbol</vt:lpstr>
      <vt:lpstr>Wingdings 2</vt:lpstr>
      <vt:lpstr>Sales Direction 16X9</vt:lpstr>
      <vt:lpstr>PowerPoint Presentation</vt:lpstr>
      <vt:lpstr>PowerPoint Presentation</vt:lpstr>
      <vt:lpstr>PCBS Day 3 EXPECTATIONS</vt:lpstr>
      <vt:lpstr>PowerPoint Presentation</vt:lpstr>
      <vt:lpstr>PowerPoint Presentation</vt:lpstr>
      <vt:lpstr>PowerPoint Presentation</vt:lpstr>
      <vt:lpstr>MORNING ROUTINES</vt:lpstr>
      <vt:lpstr>Welcoming Students with  a Smile </vt:lpstr>
      <vt:lpstr>PowerPoint Presentation</vt:lpstr>
      <vt:lpstr>PowerPoint Presentation</vt:lpstr>
      <vt:lpstr>Behavioral Science</vt:lpstr>
      <vt:lpstr>PowerPoint Presentation</vt:lpstr>
      <vt:lpstr>PowerPoint Presentation</vt:lpstr>
      <vt:lpstr>PowerPoint Presentation</vt:lpstr>
      <vt:lpstr>PowerPoint Presentation</vt:lpstr>
      <vt:lpstr>Section I:   D.A.S.H Section II:  Classroom Routine Menus Section III:   Progress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Section II:  Classroom Routine Menus </vt:lpstr>
      <vt:lpstr>Routine:   TRANSITIONS (Line Up)</vt:lpstr>
      <vt:lpstr>Routine:   TRANSITIONS (Line Up)</vt:lpstr>
      <vt:lpstr>PowerPoint Presentation</vt:lpstr>
      <vt:lpstr>PowerPoint Presentation</vt:lpstr>
      <vt:lpstr>PowerPoint Presentation</vt:lpstr>
      <vt:lpstr>PowerPoint Presentation</vt:lpstr>
      <vt:lpstr>FISHBOWL</vt:lpstr>
      <vt:lpstr>PowerPoint Presentation</vt:lpstr>
      <vt:lpstr>FISHBOWL</vt:lpstr>
      <vt:lpstr>PowerPoint Presentation</vt:lpstr>
      <vt:lpstr>FISHBOWL</vt:lpstr>
      <vt:lpstr>PowerPoint Presentation</vt:lpstr>
      <vt:lpstr>A + B = C Adult Behaviors equal student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Student/Classroom  Observation and Analysis</vt:lpstr>
      <vt:lpstr>Student/Classroom  Observation and Analysis</vt:lpstr>
      <vt:lpstr>Student/Classroom  Observation and Analysis</vt:lpstr>
      <vt:lpstr>Student/Classroom  Observation and Analysis</vt:lpstr>
      <vt:lpstr>Student/Classroom  Observation and Analysis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 Layout</dc:title>
  <dc:creator>Cristy Clouse</dc:creator>
  <cp:lastModifiedBy>Cristy Clouse</cp:lastModifiedBy>
  <cp:revision>294</cp:revision>
  <cp:lastPrinted>2019-05-16T15:24:29Z</cp:lastPrinted>
  <dcterms:created xsi:type="dcterms:W3CDTF">2018-08-07T22:35:39Z</dcterms:created>
  <dcterms:modified xsi:type="dcterms:W3CDTF">2019-06-18T23:50:19Z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0x010100DAFB9EFD150C3C4A85DB2D65281F9DE7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